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4" r:id="rId3"/>
    <p:sldId id="260" r:id="rId4"/>
    <p:sldId id="270" r:id="rId5"/>
    <p:sldId id="262" r:id="rId6"/>
    <p:sldId id="265" r:id="rId7"/>
    <p:sldId id="266" r:id="rId8"/>
    <p:sldId id="273" r:id="rId9"/>
    <p:sldId id="298" r:id="rId10"/>
    <p:sldId id="297" r:id="rId11"/>
    <p:sldId id="274" r:id="rId12"/>
    <p:sldId id="275" r:id="rId13"/>
    <p:sldId id="299" r:id="rId14"/>
    <p:sldId id="302" r:id="rId15"/>
    <p:sldId id="288" r:id="rId16"/>
    <p:sldId id="289" r:id="rId17"/>
    <p:sldId id="292" r:id="rId18"/>
    <p:sldId id="290" r:id="rId19"/>
    <p:sldId id="293" r:id="rId20"/>
    <p:sldId id="303" r:id="rId21"/>
    <p:sldId id="300" r:id="rId22"/>
    <p:sldId id="278" r:id="rId23"/>
    <p:sldId id="286" r:id="rId24"/>
    <p:sldId id="285" r:id="rId25"/>
    <p:sldId id="304" r:id="rId26"/>
    <p:sldId id="281" r:id="rId27"/>
    <p:sldId id="282" r:id="rId28"/>
    <p:sldId id="258" r:id="rId29"/>
    <p:sldId id="280" r:id="rId30"/>
    <p:sldId id="294"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8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90" autoAdjust="0"/>
    <p:restoredTop sz="94660"/>
  </p:normalViewPr>
  <p:slideViewPr>
    <p:cSldViewPr snapToGrid="0">
      <p:cViewPr varScale="1">
        <p:scale>
          <a:sx n="75" d="100"/>
          <a:sy n="75" d="100"/>
        </p:scale>
        <p:origin x="140" y="56"/>
      </p:cViewPr>
      <p:guideLst>
        <p:guide orient="horz" pos="228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71F6AE7-8C82-42F2-BE45-9DBF7E02FF1F}"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1F8F0C-341C-490A-88B3-0A28DB1A1E7C}" type="slidenum">
              <a:rPr lang="en-US" smtClean="0"/>
              <a:t>‹#›</a:t>
            </a:fld>
            <a:endParaRPr lang="en-US"/>
          </a:p>
        </p:txBody>
      </p:sp>
    </p:spTree>
    <p:extLst>
      <p:ext uri="{BB962C8B-B14F-4D97-AF65-F5344CB8AC3E}">
        <p14:creationId xmlns:p14="http://schemas.microsoft.com/office/powerpoint/2010/main" val="32717034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71F6AE7-8C82-42F2-BE45-9DBF7E02FF1F}"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1F8F0C-341C-490A-88B3-0A28DB1A1E7C}" type="slidenum">
              <a:rPr lang="en-US" smtClean="0"/>
              <a:t>‹#›</a:t>
            </a:fld>
            <a:endParaRPr lang="en-US"/>
          </a:p>
        </p:txBody>
      </p:sp>
    </p:spTree>
    <p:extLst>
      <p:ext uri="{BB962C8B-B14F-4D97-AF65-F5344CB8AC3E}">
        <p14:creationId xmlns:p14="http://schemas.microsoft.com/office/powerpoint/2010/main" val="31310519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71F6AE7-8C82-42F2-BE45-9DBF7E02FF1F}"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1F8F0C-341C-490A-88B3-0A28DB1A1E7C}" type="slidenum">
              <a:rPr lang="en-US" smtClean="0"/>
              <a:t>‹#›</a:t>
            </a:fld>
            <a:endParaRPr lang="en-US"/>
          </a:p>
        </p:txBody>
      </p:sp>
    </p:spTree>
    <p:extLst>
      <p:ext uri="{BB962C8B-B14F-4D97-AF65-F5344CB8AC3E}">
        <p14:creationId xmlns:p14="http://schemas.microsoft.com/office/powerpoint/2010/main" val="39495251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71F6AE7-8C82-42F2-BE45-9DBF7E02FF1F}"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1F8F0C-341C-490A-88B3-0A28DB1A1E7C}" type="slidenum">
              <a:rPr lang="en-US" smtClean="0"/>
              <a:t>‹#›</a:t>
            </a:fld>
            <a:endParaRPr lang="en-US"/>
          </a:p>
        </p:txBody>
      </p:sp>
    </p:spTree>
    <p:extLst>
      <p:ext uri="{BB962C8B-B14F-4D97-AF65-F5344CB8AC3E}">
        <p14:creationId xmlns:p14="http://schemas.microsoft.com/office/powerpoint/2010/main" val="2166076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71F6AE7-8C82-42F2-BE45-9DBF7E02FF1F}"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1F8F0C-341C-490A-88B3-0A28DB1A1E7C}" type="slidenum">
              <a:rPr lang="en-US" smtClean="0"/>
              <a:t>‹#›</a:t>
            </a:fld>
            <a:endParaRPr lang="en-US"/>
          </a:p>
        </p:txBody>
      </p:sp>
    </p:spTree>
    <p:extLst>
      <p:ext uri="{BB962C8B-B14F-4D97-AF65-F5344CB8AC3E}">
        <p14:creationId xmlns:p14="http://schemas.microsoft.com/office/powerpoint/2010/main" val="10203972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71F6AE7-8C82-42F2-BE45-9DBF7E02FF1F}" type="datetimeFigureOut">
              <a:rPr lang="en-US" smtClean="0"/>
              <a:t>6/2/2025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1F8F0C-341C-490A-88B3-0A28DB1A1E7C}" type="slidenum">
              <a:rPr lang="en-US" smtClean="0"/>
              <a:t>‹#›</a:t>
            </a:fld>
            <a:endParaRPr lang="en-US"/>
          </a:p>
        </p:txBody>
      </p:sp>
    </p:spTree>
    <p:extLst>
      <p:ext uri="{BB962C8B-B14F-4D97-AF65-F5344CB8AC3E}">
        <p14:creationId xmlns:p14="http://schemas.microsoft.com/office/powerpoint/2010/main" val="29676661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71F6AE7-8C82-42F2-BE45-9DBF7E02FF1F}" type="datetimeFigureOut">
              <a:rPr lang="en-US" smtClean="0"/>
              <a:t>6/2/2025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D1F8F0C-341C-490A-88B3-0A28DB1A1E7C}" type="slidenum">
              <a:rPr lang="en-US" smtClean="0"/>
              <a:t>‹#›</a:t>
            </a:fld>
            <a:endParaRPr lang="en-US"/>
          </a:p>
        </p:txBody>
      </p:sp>
    </p:spTree>
    <p:extLst>
      <p:ext uri="{BB962C8B-B14F-4D97-AF65-F5344CB8AC3E}">
        <p14:creationId xmlns:p14="http://schemas.microsoft.com/office/powerpoint/2010/main" val="1703421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71F6AE7-8C82-42F2-BE45-9DBF7E02FF1F}" type="datetimeFigureOut">
              <a:rPr lang="en-US" smtClean="0"/>
              <a:t>6/2/2025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D1F8F0C-341C-490A-88B3-0A28DB1A1E7C}" type="slidenum">
              <a:rPr lang="en-US" smtClean="0"/>
              <a:t>‹#›</a:t>
            </a:fld>
            <a:endParaRPr lang="en-US"/>
          </a:p>
        </p:txBody>
      </p:sp>
    </p:spTree>
    <p:extLst>
      <p:ext uri="{BB962C8B-B14F-4D97-AF65-F5344CB8AC3E}">
        <p14:creationId xmlns:p14="http://schemas.microsoft.com/office/powerpoint/2010/main" val="56541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1F6AE7-8C82-42F2-BE45-9DBF7E02FF1F}" type="datetimeFigureOut">
              <a:rPr lang="en-US" smtClean="0"/>
              <a:t>6/2/2025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D1F8F0C-341C-490A-88B3-0A28DB1A1E7C}" type="slidenum">
              <a:rPr lang="en-US" smtClean="0"/>
              <a:t>‹#›</a:t>
            </a:fld>
            <a:endParaRPr lang="en-US"/>
          </a:p>
        </p:txBody>
      </p:sp>
    </p:spTree>
    <p:extLst>
      <p:ext uri="{BB962C8B-B14F-4D97-AF65-F5344CB8AC3E}">
        <p14:creationId xmlns:p14="http://schemas.microsoft.com/office/powerpoint/2010/main" val="24553611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71F6AE7-8C82-42F2-BE45-9DBF7E02FF1F}" type="datetimeFigureOut">
              <a:rPr lang="en-US" smtClean="0"/>
              <a:t>6/2/2025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1F8F0C-341C-490A-88B3-0A28DB1A1E7C}" type="slidenum">
              <a:rPr lang="en-US" smtClean="0"/>
              <a:t>‹#›</a:t>
            </a:fld>
            <a:endParaRPr lang="en-US"/>
          </a:p>
        </p:txBody>
      </p:sp>
    </p:spTree>
    <p:extLst>
      <p:ext uri="{BB962C8B-B14F-4D97-AF65-F5344CB8AC3E}">
        <p14:creationId xmlns:p14="http://schemas.microsoft.com/office/powerpoint/2010/main" val="3339779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71F6AE7-8C82-42F2-BE45-9DBF7E02FF1F}" type="datetimeFigureOut">
              <a:rPr lang="en-US" smtClean="0"/>
              <a:t>6/2/2025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1F8F0C-341C-490A-88B3-0A28DB1A1E7C}" type="slidenum">
              <a:rPr lang="en-US" smtClean="0"/>
              <a:t>‹#›</a:t>
            </a:fld>
            <a:endParaRPr lang="en-US"/>
          </a:p>
        </p:txBody>
      </p:sp>
    </p:spTree>
    <p:extLst>
      <p:ext uri="{BB962C8B-B14F-4D97-AF65-F5344CB8AC3E}">
        <p14:creationId xmlns:p14="http://schemas.microsoft.com/office/powerpoint/2010/main" val="24261160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1F6AE7-8C82-42F2-BE45-9DBF7E02FF1F}" type="datetimeFigureOut">
              <a:rPr lang="en-US" smtClean="0"/>
              <a:t>6/2/2025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1F8F0C-341C-490A-88B3-0A28DB1A1E7C}" type="slidenum">
              <a:rPr lang="en-US" smtClean="0"/>
              <a:t>‹#›</a:t>
            </a:fld>
            <a:endParaRPr lang="en-US"/>
          </a:p>
        </p:txBody>
      </p:sp>
    </p:spTree>
    <p:extLst>
      <p:ext uri="{BB962C8B-B14F-4D97-AF65-F5344CB8AC3E}">
        <p14:creationId xmlns:p14="http://schemas.microsoft.com/office/powerpoint/2010/main" val="35571124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7.xml"/><Relationship Id="rId1" Type="http://schemas.openxmlformats.org/officeDocument/2006/relationships/themeOverride" Target="../theme/themeOverride1.xml"/><Relationship Id="rId5" Type="http://schemas.openxmlformats.org/officeDocument/2006/relationships/image" Target="../media/image11.jpeg"/><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 Id="rId5" Type="http://schemas.openxmlformats.org/officeDocument/2006/relationships/image" Target="../media/image35.jpeg"/><Relationship Id="rId4" Type="http://schemas.openxmlformats.org/officeDocument/2006/relationships/image" Target="../media/image34.jpeg"/></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5" Type="http://schemas.openxmlformats.org/officeDocument/2006/relationships/image" Target="../media/image39.jpeg"/><Relationship Id="rId4" Type="http://schemas.openxmlformats.org/officeDocument/2006/relationships/image" Target="../media/image38.jpeg"/></Relationships>
</file>

<file path=ppt/slides/_rels/slide2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 Id="rId4" Type="http://schemas.openxmlformats.org/officeDocument/2006/relationships/image" Target="../media/image42.jpeg"/></Relationships>
</file>

<file path=ppt/slides/_rels/slide26.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jpeg"/><Relationship Id="rId7" Type="http://schemas.openxmlformats.org/officeDocument/2006/relationships/image" Target="../media/image48.jpeg"/><Relationship Id="rId2" Type="http://schemas.openxmlformats.org/officeDocument/2006/relationships/image" Target="../media/image43.jpeg"/><Relationship Id="rId1" Type="http://schemas.openxmlformats.org/officeDocument/2006/relationships/slideLayout" Target="../slideLayouts/slideLayout7.xml"/><Relationship Id="rId6" Type="http://schemas.openxmlformats.org/officeDocument/2006/relationships/image" Target="../media/image47.jpeg"/><Relationship Id="rId5" Type="http://schemas.openxmlformats.org/officeDocument/2006/relationships/image" Target="../media/image46.jpeg"/><Relationship Id="rId10" Type="http://schemas.openxmlformats.org/officeDocument/2006/relationships/image" Target="../media/image51.png"/><Relationship Id="rId4" Type="http://schemas.openxmlformats.org/officeDocument/2006/relationships/image" Target="../media/image45.jpeg"/><Relationship Id="rId9" Type="http://schemas.openxmlformats.org/officeDocument/2006/relationships/image" Target="../media/image50.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 Id="rId4" Type="http://schemas.openxmlformats.org/officeDocument/2006/relationships/image" Target="../media/image54.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7.xml"/><Relationship Id="rId1" Type="http://schemas.openxmlformats.org/officeDocument/2006/relationships/video" Target="https://www.youtube.com/embed/yetFk7QoSck"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92150" y="1609344"/>
            <a:ext cx="9975850" cy="1810511"/>
          </a:xfrm>
        </p:spPr>
        <p:txBody>
          <a:bodyPr>
            <a:normAutofit/>
          </a:bodyPr>
          <a:lstStyle/>
          <a:p>
            <a:pPr algn="l">
              <a:lnSpc>
                <a:spcPct val="150000"/>
              </a:lnSpc>
            </a:pPr>
            <a:r>
              <a:rPr lang="en-US" altLang="ko-KR" sz="2400" dirty="0" smtClean="0">
                <a:latin typeface="Arial" panose="020B0604020202020204" pitchFamily="34" charset="0"/>
                <a:ea typeface="KoPubWorldBatang Medium" panose="00000600000000000000" pitchFamily="2" charset="-127"/>
                <a:cs typeface="Arial" panose="020B0604020202020204" pitchFamily="34" charset="0"/>
              </a:rPr>
              <a:t/>
            </a:r>
            <a:br>
              <a:rPr lang="en-US" altLang="ko-KR" sz="2400" dirty="0" smtClean="0">
                <a:latin typeface="Arial" panose="020B0604020202020204" pitchFamily="34" charset="0"/>
                <a:ea typeface="KoPubWorldBatang Medium" panose="00000600000000000000" pitchFamily="2" charset="-127"/>
                <a:cs typeface="Arial" panose="020B0604020202020204" pitchFamily="34" charset="0"/>
              </a:rPr>
            </a:br>
            <a:r>
              <a:rPr lang="en-US" altLang="ko-KR" sz="2400" dirty="0">
                <a:latin typeface="Arial" panose="020B0604020202020204" pitchFamily="34" charset="0"/>
                <a:ea typeface="KoPubWorldBatang Medium" panose="00000600000000000000" pitchFamily="2" charset="-127"/>
                <a:cs typeface="Arial" panose="020B0604020202020204" pitchFamily="34" charset="0"/>
              </a:rPr>
              <a:t/>
            </a:r>
            <a:br>
              <a:rPr lang="en-US" altLang="ko-KR" sz="2400" dirty="0">
                <a:latin typeface="Arial" panose="020B0604020202020204" pitchFamily="34" charset="0"/>
                <a:ea typeface="KoPubWorldBatang Medium" panose="00000600000000000000" pitchFamily="2" charset="-127"/>
                <a:cs typeface="Arial" panose="020B0604020202020204" pitchFamily="34" charset="0"/>
              </a:rPr>
            </a:br>
            <a:r>
              <a:rPr lang="en-US" altLang="ko-KR" sz="2400" dirty="0" smtClean="0">
                <a:latin typeface="Arial" panose="020B0604020202020204" pitchFamily="34" charset="0"/>
                <a:ea typeface="KoPubWorldBatang Medium" panose="00000600000000000000" pitchFamily="2" charset="-127"/>
                <a:cs typeface="Arial" panose="020B0604020202020204" pitchFamily="34" charset="0"/>
              </a:rPr>
              <a:t>Civil Society’s Engagement through Social Media</a:t>
            </a:r>
            <a:endParaRPr lang="en-US" sz="2400" dirty="0">
              <a:latin typeface="Helvetica Neue Thin"/>
              <a:ea typeface="KoPubWorldBatang Medium" panose="00000600000000000000" pitchFamily="2" charset="-127"/>
              <a:cs typeface="Arial" panose="020B0604020202020204" pitchFamily="34" charset="0"/>
            </a:endParaRPr>
          </a:p>
        </p:txBody>
      </p:sp>
      <p:sp>
        <p:nvSpPr>
          <p:cNvPr id="3" name="Subtitle 2"/>
          <p:cNvSpPr>
            <a:spLocks noGrp="1"/>
          </p:cNvSpPr>
          <p:nvPr>
            <p:ph type="subTitle" idx="1"/>
          </p:nvPr>
        </p:nvSpPr>
        <p:spPr>
          <a:xfrm>
            <a:off x="692150" y="5524500"/>
            <a:ext cx="9975850" cy="739140"/>
          </a:xfrm>
        </p:spPr>
        <p:txBody>
          <a:bodyPr>
            <a:normAutofit/>
          </a:bodyPr>
          <a:lstStyle/>
          <a:p>
            <a:pPr algn="l"/>
            <a:r>
              <a:rPr lang="en-US" altLang="ko-KR" sz="1800" dirty="0" smtClean="0">
                <a:latin typeface="Arial" panose="020B0604020202020204" pitchFamily="34" charset="0"/>
                <a:ea typeface="KoPubWorldBatang Medium" panose="00000600000000000000" pitchFamily="2" charset="-127"/>
                <a:cs typeface="Arial" panose="020B0604020202020204" pitchFamily="34" charset="0"/>
              </a:rPr>
              <a:t>Hyejin Yoo, Communication Manager</a:t>
            </a:r>
          </a:p>
          <a:p>
            <a:pPr algn="l"/>
            <a:r>
              <a:rPr lang="en-US" altLang="ko-KR" sz="1300" dirty="0" smtClean="0">
                <a:latin typeface="Arial" panose="020B0604020202020204" pitchFamily="34" charset="0"/>
                <a:ea typeface="KoPubWorldBatang Medium" panose="00000600000000000000" pitchFamily="2" charset="-127"/>
                <a:cs typeface="Arial" panose="020B0604020202020204" pitchFamily="34" charset="0"/>
              </a:rPr>
              <a:t>Heinrich </a:t>
            </a:r>
            <a:r>
              <a:rPr lang="en-US" altLang="ko-KR" sz="1300" dirty="0" err="1" smtClean="0">
                <a:latin typeface="Arial" panose="020B0604020202020204" pitchFamily="34" charset="0"/>
                <a:ea typeface="KoPubWorldBatang Medium" panose="00000600000000000000" pitchFamily="2" charset="-127"/>
                <a:cs typeface="Arial" panose="020B0604020202020204" pitchFamily="34" charset="0"/>
              </a:rPr>
              <a:t>Boell</a:t>
            </a:r>
            <a:r>
              <a:rPr lang="en-US" altLang="ko-KR" sz="1300" dirty="0" smtClean="0">
                <a:latin typeface="Arial" panose="020B0604020202020204" pitchFamily="34" charset="0"/>
                <a:ea typeface="KoPubWorldBatang Medium" panose="00000600000000000000" pitchFamily="2" charset="-127"/>
                <a:cs typeface="Arial" panose="020B0604020202020204" pitchFamily="34" charset="0"/>
              </a:rPr>
              <a:t> Foundation East Asia Office</a:t>
            </a:r>
            <a:endParaRPr lang="en-US" sz="1300" dirty="0">
              <a:latin typeface="Arial" panose="020B0604020202020204" pitchFamily="34" charset="0"/>
              <a:ea typeface="KoPubWorldBatang Medium" panose="00000600000000000000" pitchFamily="2" charset="-127"/>
              <a:cs typeface="Arial" panose="020B0604020202020204" pitchFamily="34"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9184" y="290257"/>
            <a:ext cx="2633473" cy="571520"/>
          </a:xfrm>
          <a:prstGeom prst="rect">
            <a:avLst/>
          </a:prstGeom>
        </p:spPr>
      </p:pic>
    </p:spTree>
    <p:extLst>
      <p:ext uri="{BB962C8B-B14F-4D97-AF65-F5344CB8AC3E}">
        <p14:creationId xmlns:p14="http://schemas.microsoft.com/office/powerpoint/2010/main" val="5980151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flipH="1">
            <a:off x="3058159" y="946150"/>
            <a:ext cx="6075681" cy="461665"/>
          </a:xfrm>
          <a:prstGeom prst="rect">
            <a:avLst/>
          </a:prstGeom>
          <a:noFill/>
        </p:spPr>
        <p:txBody>
          <a:bodyPr wrap="square" rtlCol="0">
            <a:spAutoFit/>
          </a:bodyPr>
          <a:lstStyle/>
          <a:p>
            <a:pPr algn="ctr"/>
            <a:r>
              <a:rPr lang="en-US" sz="2400" dirty="0" smtClean="0">
                <a:latin typeface="Arial" panose="020B0604020202020204" pitchFamily="34" charset="0"/>
                <a:cs typeface="Arial" panose="020B0604020202020204" pitchFamily="34" charset="0"/>
              </a:rPr>
              <a:t>Who’s campaign?</a:t>
            </a:r>
            <a:endParaRPr lang="en-US" sz="2400" dirty="0">
              <a:latin typeface="Arial" panose="020B0604020202020204" pitchFamily="34" charset="0"/>
              <a:cs typeface="Arial" panose="020B0604020202020204" pitchFamily="34" charset="0"/>
            </a:endParaRPr>
          </a:p>
        </p:txBody>
      </p:sp>
      <p:pic>
        <p:nvPicPr>
          <p:cNvPr id="4098" name="Picture 2" descr="Facing Extinction — Patagonia Work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5999" y="1818416"/>
            <a:ext cx="5465978" cy="3865539"/>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파타고니아, ‘멸종을 마주하다’ 캠페인 전개 |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066" y="1818415"/>
            <a:ext cx="5801934" cy="38655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53453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ur main activities are"/>
          <p:cNvSpPr txBox="1">
            <a:spLocks/>
          </p:cNvSpPr>
          <p:nvPr/>
        </p:nvSpPr>
        <p:spPr>
          <a:xfrm>
            <a:off x="737952" y="608818"/>
            <a:ext cx="9914808" cy="59385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latin typeface="Arial" panose="020B0604020202020204" pitchFamily="34" charset="0"/>
                <a:cs typeface="Arial" panose="020B0604020202020204" pitchFamily="34" charset="0"/>
              </a:rPr>
              <a:t>PR managers main activities are mostly </a:t>
            </a:r>
          </a:p>
        </p:txBody>
      </p:sp>
      <p:sp>
        <p:nvSpPr>
          <p:cNvPr id="9" name="Left-Right Arrow 8"/>
          <p:cNvSpPr/>
          <p:nvPr/>
        </p:nvSpPr>
        <p:spPr>
          <a:xfrm>
            <a:off x="5870575" y="2578100"/>
            <a:ext cx="450850" cy="165100"/>
          </a:xfrm>
          <a:prstGeom prst="lef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Arial" panose="020B0604020202020204" pitchFamily="34" charset="0"/>
              <a:cs typeface="Arial" panose="020B0604020202020204" pitchFamily="34" charset="0"/>
            </a:endParaRPr>
          </a:p>
        </p:txBody>
      </p:sp>
      <p:sp>
        <p:nvSpPr>
          <p:cNvPr id="6" name="인식개선…"/>
          <p:cNvSpPr/>
          <p:nvPr/>
        </p:nvSpPr>
        <p:spPr>
          <a:xfrm>
            <a:off x="5183949" y="3971099"/>
            <a:ext cx="1824102" cy="1824102"/>
          </a:xfrm>
          <a:prstGeom prst="ellipse">
            <a:avLst/>
          </a:prstGeom>
          <a:ln w="38100">
            <a:solidFill>
              <a:srgbClr val="000000"/>
            </a:solid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pPr algn="ctr" defTabSz="825500">
              <a:defRPr sz="4000">
                <a:solidFill>
                  <a:srgbClr val="000000"/>
                </a:solidFill>
                <a:latin typeface="Helvetica Neue Medium"/>
                <a:ea typeface="Helvetica Neue Medium"/>
                <a:cs typeface="Helvetica Neue Medium"/>
                <a:sym typeface="Helvetica Neue Medium"/>
              </a:defRPr>
            </a:pPr>
            <a:r>
              <a:rPr lang="en-US" sz="1700" b="1" dirty="0">
                <a:latin typeface="Arial" panose="020B0604020202020204" pitchFamily="34" charset="0"/>
                <a:ea typeface="KoPubWorldBatang Medium" panose="00000600000000000000" pitchFamily="2" charset="-127"/>
                <a:cs typeface="Arial" panose="020B0604020202020204" pitchFamily="34" charset="0"/>
              </a:rPr>
              <a:t>?</a:t>
            </a:r>
            <a:endParaRPr sz="1700" b="1" dirty="0">
              <a:latin typeface="Arial" panose="020B0604020202020204" pitchFamily="34" charset="0"/>
              <a:ea typeface="KoPubWorldBatang Medium" panose="00000600000000000000" pitchFamily="2" charset="-127"/>
              <a:cs typeface="Arial" panose="020B0604020202020204" pitchFamily="34" charset="0"/>
            </a:endParaRPr>
          </a:p>
        </p:txBody>
      </p:sp>
      <p:sp>
        <p:nvSpPr>
          <p:cNvPr id="7" name="인식개선…"/>
          <p:cNvSpPr/>
          <p:nvPr/>
        </p:nvSpPr>
        <p:spPr>
          <a:xfrm>
            <a:off x="3674635" y="1743443"/>
            <a:ext cx="1824102" cy="1824102"/>
          </a:xfrm>
          <a:prstGeom prst="ellipse">
            <a:avLst/>
          </a:prstGeom>
          <a:solidFill>
            <a:schemeClr val="tx1"/>
          </a:solidFill>
          <a:ln w="38100">
            <a:solidFill>
              <a:srgbClr val="000000"/>
            </a:solid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pPr algn="ctr" defTabSz="825500">
              <a:defRPr sz="4000">
                <a:solidFill>
                  <a:srgbClr val="000000"/>
                </a:solidFill>
                <a:latin typeface="Helvetica Neue Medium"/>
                <a:ea typeface="Helvetica Neue Medium"/>
                <a:cs typeface="Helvetica Neue Medium"/>
                <a:sym typeface="Helvetica Neue Medium"/>
              </a:defRPr>
            </a:pPr>
            <a:r>
              <a:rPr lang="en-US" sz="1400" b="1" dirty="0" smtClean="0">
                <a:solidFill>
                  <a:schemeClr val="bg1"/>
                </a:solidFill>
                <a:latin typeface="Arial" panose="020B0604020202020204" pitchFamily="34" charset="0"/>
                <a:ea typeface="KoPubWorldBatang Medium" panose="00000600000000000000" pitchFamily="2" charset="-127"/>
                <a:cs typeface="Arial" panose="020B0604020202020204" pitchFamily="34" charset="0"/>
              </a:rPr>
              <a:t>Raising Awareness</a:t>
            </a:r>
            <a:endParaRPr lang="en-US" sz="1400" b="1" dirty="0">
              <a:solidFill>
                <a:schemeClr val="bg1"/>
              </a:solidFill>
              <a:latin typeface="Arial" panose="020B0604020202020204" pitchFamily="34" charset="0"/>
              <a:ea typeface="KoPubWorldBatang Medium" panose="00000600000000000000" pitchFamily="2" charset="-127"/>
              <a:cs typeface="Arial" panose="020B0604020202020204" pitchFamily="34" charset="0"/>
            </a:endParaRPr>
          </a:p>
        </p:txBody>
      </p:sp>
      <p:sp>
        <p:nvSpPr>
          <p:cNvPr id="8" name="후원확보…"/>
          <p:cNvSpPr/>
          <p:nvPr/>
        </p:nvSpPr>
        <p:spPr>
          <a:xfrm>
            <a:off x="6739314" y="1743443"/>
            <a:ext cx="1824102" cy="1824102"/>
          </a:xfrm>
          <a:prstGeom prst="ellipse">
            <a:avLst/>
          </a:prstGeom>
          <a:solidFill>
            <a:schemeClr val="tx1"/>
          </a:solidFill>
          <a:ln w="38100">
            <a:solidFill>
              <a:srgbClr val="000000"/>
            </a:solid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pPr algn="ctr" defTabSz="825500">
              <a:defRPr sz="4000">
                <a:solidFill>
                  <a:srgbClr val="000000"/>
                </a:solidFill>
                <a:latin typeface="Helvetica Neue Medium"/>
                <a:ea typeface="Helvetica Neue Medium"/>
                <a:cs typeface="Helvetica Neue Medium"/>
                <a:sym typeface="Helvetica Neue Medium"/>
              </a:defRPr>
            </a:pPr>
            <a:r>
              <a:rPr lang="en-US" sz="1400" b="1" dirty="0" smtClean="0">
                <a:solidFill>
                  <a:schemeClr val="bg1"/>
                </a:solidFill>
                <a:latin typeface="Arial" panose="020B0604020202020204" pitchFamily="34" charset="0"/>
                <a:ea typeface="KoPubWorldBatang Medium" panose="00000600000000000000" pitchFamily="2" charset="-127"/>
                <a:cs typeface="Arial" panose="020B0604020202020204" pitchFamily="34" charset="0"/>
              </a:rPr>
              <a:t>Sponsorship</a:t>
            </a:r>
            <a:endParaRPr sz="1400" b="1" dirty="0">
              <a:solidFill>
                <a:schemeClr val="bg1"/>
              </a:solidFill>
              <a:latin typeface="Arial" panose="020B0604020202020204" pitchFamily="34" charset="0"/>
              <a:ea typeface="KoPubWorldBatang Medium" panose="00000600000000000000" pitchFamily="2" charset="-127"/>
              <a:cs typeface="Arial" panose="020B0604020202020204" pitchFamily="34" charset="0"/>
            </a:endParaRPr>
          </a:p>
        </p:txBody>
      </p:sp>
      <p:sp>
        <p:nvSpPr>
          <p:cNvPr id="10" name="Left-Right Arrow 9"/>
          <p:cNvSpPr/>
          <p:nvPr/>
        </p:nvSpPr>
        <p:spPr>
          <a:xfrm rot="3148422">
            <a:off x="5053670" y="3714058"/>
            <a:ext cx="450850" cy="165100"/>
          </a:xfrm>
          <a:prstGeom prst="lef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1" name="Left-Right Arrow 10"/>
          <p:cNvSpPr/>
          <p:nvPr/>
        </p:nvSpPr>
        <p:spPr>
          <a:xfrm rot="7503076">
            <a:off x="6700387" y="3716945"/>
            <a:ext cx="450850" cy="165100"/>
          </a:xfrm>
          <a:prstGeom prst="lef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421151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ur main activities are"/>
          <p:cNvSpPr txBox="1">
            <a:spLocks/>
          </p:cNvSpPr>
          <p:nvPr/>
        </p:nvSpPr>
        <p:spPr>
          <a:xfrm>
            <a:off x="682242" y="728633"/>
            <a:ext cx="10827515" cy="59385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smtClean="0">
                <a:latin typeface="Arial" panose="020B0604020202020204" pitchFamily="34" charset="0"/>
                <a:cs typeface="Arial" panose="020B0604020202020204" pitchFamily="34" charset="0"/>
              </a:rPr>
              <a:t>Focus on MVP</a:t>
            </a:r>
            <a:endParaRPr lang="en-US" sz="3200" dirty="0">
              <a:latin typeface="Arial" panose="020B0604020202020204" pitchFamily="34" charset="0"/>
              <a:cs typeface="Arial" panose="020B0604020202020204" pitchFamily="34" charset="0"/>
            </a:endParaRPr>
          </a:p>
        </p:txBody>
      </p:sp>
      <p:sp>
        <p:nvSpPr>
          <p:cNvPr id="3" name="Rectangle 2"/>
          <p:cNvSpPr/>
          <p:nvPr/>
        </p:nvSpPr>
        <p:spPr>
          <a:xfrm>
            <a:off x="4397041" y="5618657"/>
            <a:ext cx="3397918" cy="461665"/>
          </a:xfrm>
          <a:prstGeom prst="rect">
            <a:avLst/>
          </a:prstGeom>
          <a:solidFill>
            <a:schemeClr val="tx1"/>
          </a:solidFill>
          <a:ln>
            <a:solidFill>
              <a:schemeClr val="bg1"/>
            </a:solidFill>
          </a:ln>
        </p:spPr>
        <p:txBody>
          <a:bodyPr wrap="none">
            <a:spAutoFit/>
          </a:bodyPr>
          <a:lstStyle/>
          <a:p>
            <a:pPr algn="ctr"/>
            <a:r>
              <a:rPr lang="en-US" sz="2400" dirty="0" smtClean="0">
                <a:solidFill>
                  <a:schemeClr val="bg1"/>
                </a:solidFill>
                <a:latin typeface="Arial" panose="020B0604020202020204" pitchFamily="34" charset="0"/>
                <a:cs typeface="Arial" panose="020B0604020202020204" pitchFamily="34" charset="0"/>
              </a:rPr>
              <a:t>Minimum Viable Market</a:t>
            </a:r>
            <a:endParaRPr lang="en-US" sz="2400" dirty="0">
              <a:solidFill>
                <a:schemeClr val="bg1"/>
              </a:solidFill>
              <a:latin typeface="Arial" panose="020B0604020202020204" pitchFamily="34" charset="0"/>
              <a:cs typeface="Arial" panose="020B0604020202020204" pitchFamily="34" charset="0"/>
            </a:endParaRPr>
          </a:p>
        </p:txBody>
      </p:sp>
      <p:pic>
        <p:nvPicPr>
          <p:cNvPr id="5" name="Picture 6" descr="Sea - Wikipedi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05026" y="1893470"/>
            <a:ext cx="4260011" cy="281870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descr="Does the Weather Impact Your Swimming Pool? | Pool Water Chemistry | Pentai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5325"/>
          <a:stretch/>
        </p:blipFill>
        <p:spPr bwMode="auto">
          <a:xfrm>
            <a:off x="826960" y="1893470"/>
            <a:ext cx="4269796" cy="281870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urple Paint Splatter Images – Browse 586,146 Stock Photos, Vectors, and  Video | Adobe Stoc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96756" y="2455334"/>
            <a:ext cx="1998485" cy="19984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063522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flipH="1">
            <a:off x="3058158" y="768351"/>
            <a:ext cx="6075681" cy="523220"/>
          </a:xfrm>
          <a:prstGeom prst="rect">
            <a:avLst/>
          </a:prstGeom>
          <a:noFill/>
        </p:spPr>
        <p:txBody>
          <a:bodyPr wrap="square" rtlCol="0">
            <a:spAutoFit/>
          </a:bodyPr>
          <a:lstStyle/>
          <a:p>
            <a:pPr algn="ctr"/>
            <a:r>
              <a:rPr lang="en-US" sz="2800" dirty="0" smtClean="0">
                <a:latin typeface="Arial" panose="020B0604020202020204" pitchFamily="34" charset="0"/>
                <a:cs typeface="Arial" panose="020B0604020202020204" pitchFamily="34" charset="0"/>
              </a:rPr>
              <a:t>Where’s our audience?</a:t>
            </a:r>
            <a:endParaRPr lang="en-US" sz="28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2"/>
          <a:stretch>
            <a:fillRect/>
          </a:stretch>
        </p:blipFill>
        <p:spPr>
          <a:xfrm>
            <a:off x="1101468" y="1609631"/>
            <a:ext cx="9989063" cy="3638737"/>
          </a:xfrm>
          <a:prstGeom prst="rect">
            <a:avLst/>
          </a:prstGeom>
        </p:spPr>
      </p:pic>
    </p:spTree>
    <p:extLst>
      <p:ext uri="{BB962C8B-B14F-4D97-AF65-F5344CB8AC3E}">
        <p14:creationId xmlns:p14="http://schemas.microsoft.com/office/powerpoint/2010/main" val="34626039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97716" y="2044700"/>
            <a:ext cx="6396567" cy="523220"/>
          </a:xfrm>
          <a:prstGeom prst="rect">
            <a:avLst/>
          </a:prstGeom>
        </p:spPr>
        <p:txBody>
          <a:bodyPr wrap="square">
            <a:spAutoFit/>
          </a:bodyPr>
          <a:lstStyle/>
          <a:p>
            <a:pPr algn="ctr"/>
            <a:r>
              <a:rPr lang="en-US" sz="2800" dirty="0" smtClean="0">
                <a:latin typeface="Arial" panose="020B0604020202020204" pitchFamily="34" charset="0"/>
                <a:cs typeface="Arial" panose="020B0604020202020204" pitchFamily="34" charset="0"/>
              </a:rPr>
              <a:t>World without loneliness</a:t>
            </a:r>
            <a:endParaRPr lang="en-US" sz="2800" dirty="0">
              <a:latin typeface="Arial" panose="020B0604020202020204" pitchFamily="34" charset="0"/>
              <a:cs typeface="Arial" panose="020B0604020202020204" pitchFamily="34" charset="0"/>
            </a:endParaRPr>
          </a:p>
        </p:txBody>
      </p:sp>
      <p:sp>
        <p:nvSpPr>
          <p:cNvPr id="3" name="Rectangle 2"/>
          <p:cNvSpPr/>
          <p:nvPr/>
        </p:nvSpPr>
        <p:spPr>
          <a:xfrm>
            <a:off x="2942166" y="3619500"/>
            <a:ext cx="6612467" cy="1384995"/>
          </a:xfrm>
          <a:prstGeom prst="rect">
            <a:avLst/>
          </a:prstGeom>
        </p:spPr>
        <p:txBody>
          <a:bodyPr wrap="square">
            <a:spAutoFit/>
          </a:bodyPr>
          <a:lstStyle/>
          <a:p>
            <a:pPr algn="ctr"/>
            <a:r>
              <a:rPr lang="en-US" sz="2800" dirty="0" smtClean="0">
                <a:latin typeface="Arial" panose="020B0604020202020204" pitchFamily="34" charset="0"/>
                <a:cs typeface="Arial" panose="020B0604020202020204" pitchFamily="34" charset="0"/>
              </a:rPr>
              <a:t>“provide </a:t>
            </a:r>
            <a:r>
              <a:rPr lang="en-US" sz="2800" dirty="0">
                <a:latin typeface="Arial" panose="020B0604020202020204" pitchFamily="34" charset="0"/>
                <a:cs typeface="Arial" panose="020B0604020202020204" pitchFamily="34" charset="0"/>
              </a:rPr>
              <a:t>a platform for </a:t>
            </a:r>
            <a:r>
              <a:rPr lang="en-US" sz="2800" dirty="0" smtClean="0">
                <a:latin typeface="Arial" panose="020B0604020202020204" pitchFamily="34" charset="0"/>
                <a:cs typeface="Arial" panose="020B0604020202020204" pitchFamily="34" charset="0"/>
              </a:rPr>
              <a:t>everyone </a:t>
            </a:r>
            <a:r>
              <a:rPr lang="en-US" sz="2800" dirty="0">
                <a:latin typeface="Arial" panose="020B0604020202020204" pitchFamily="34" charset="0"/>
                <a:cs typeface="Arial" panose="020B0604020202020204" pitchFamily="34" charset="0"/>
              </a:rPr>
              <a:t>to explore new relationships and </a:t>
            </a:r>
            <a:r>
              <a:rPr lang="en-US" sz="2800" dirty="0" smtClean="0">
                <a:latin typeface="Arial" panose="020B0604020202020204" pitchFamily="34" charset="0"/>
                <a:cs typeface="Arial" panose="020B0604020202020204" pitchFamily="34" charset="0"/>
              </a:rPr>
              <a:t>experiences”</a:t>
            </a:r>
            <a:endParaRPr lang="en-US" sz="2800" dirty="0">
              <a:latin typeface="Arial" panose="020B0604020202020204" pitchFamily="34" charset="0"/>
              <a:cs typeface="Arial" panose="020B0604020202020204" pitchFamily="34" charset="0"/>
            </a:endParaRPr>
          </a:p>
        </p:txBody>
      </p:sp>
      <p:cxnSp>
        <p:nvCxnSpPr>
          <p:cNvPr id="5" name="Straight Arrow Connector 4"/>
          <p:cNvCxnSpPr>
            <a:stCxn id="2" idx="2"/>
          </p:cNvCxnSpPr>
          <p:nvPr/>
        </p:nvCxnSpPr>
        <p:spPr>
          <a:xfrm>
            <a:off x="6096000" y="2567920"/>
            <a:ext cx="0" cy="105158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02977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t="19213"/>
          <a:stretch/>
        </p:blipFill>
        <p:spPr>
          <a:xfrm>
            <a:off x="978799" y="1747580"/>
            <a:ext cx="7129549" cy="3743839"/>
          </a:xfrm>
          <a:prstGeom prst="rect">
            <a:avLst/>
          </a:prstGeom>
        </p:spPr>
      </p:pic>
      <p:pic>
        <p:nvPicPr>
          <p:cNvPr id="2060" name="Picture 12" descr="https://compote.slate.com/images/3d337c51-5777-4bb0-a022-c8653e05c271.png?crop=590%2C1048%2Cx0%2Cy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5570" y="1274547"/>
            <a:ext cx="2374002" cy="4216872"/>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a:stretch>
            <a:fillRect/>
          </a:stretch>
        </p:blipFill>
        <p:spPr>
          <a:xfrm>
            <a:off x="8319307" y="1426434"/>
            <a:ext cx="3111290" cy="3913098"/>
          </a:xfrm>
          <a:prstGeom prst="rect">
            <a:avLst/>
          </a:prstGeom>
        </p:spPr>
      </p:pic>
    </p:spTree>
    <p:extLst>
      <p:ext uri="{BB962C8B-B14F-4D97-AF65-F5344CB8AC3E}">
        <p14:creationId xmlns:p14="http://schemas.microsoft.com/office/powerpoint/2010/main" val="37644395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ur main activities are"/>
          <p:cNvSpPr txBox="1">
            <a:spLocks/>
          </p:cNvSpPr>
          <p:nvPr/>
        </p:nvSpPr>
        <p:spPr>
          <a:xfrm>
            <a:off x="737952" y="608818"/>
            <a:ext cx="10708981" cy="59385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smtClean="0">
                <a:latin typeface="Arial" panose="020B0604020202020204" pitchFamily="34" charset="0"/>
                <a:cs typeface="Arial" panose="020B0604020202020204" pitchFamily="34" charset="0"/>
              </a:rPr>
              <a:t>Find the keystone to move the arch</a:t>
            </a:r>
            <a:endParaRPr lang="en-US" sz="3200"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597480" y="1749843"/>
            <a:ext cx="5321396" cy="4117557"/>
          </a:xfrm>
          <a:prstGeom prst="rect">
            <a:avLst/>
          </a:prstGeom>
        </p:spPr>
      </p:pic>
      <p:pic>
        <p:nvPicPr>
          <p:cNvPr id="2050" name="Picture 2" descr="호주 최대 탄광개발 프로젝트, 보험 가입 거절당해...BMD사 &quot;정부 보험 가입시켜달라&quot; &lt; 에너지·발전 &lt; 산업 &lt; 기사본문 -  IMPACT ON(임팩트온)"/>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4508" y="2057400"/>
            <a:ext cx="57150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90179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Queensland election: Adani coal mine tops priority issue list in Facebook  poll - ABC News"/>
          <p:cNvPicPr>
            <a:picLocks noChangeAspect="1" noChangeArrowheads="1"/>
          </p:cNvPicPr>
          <p:nvPr/>
        </p:nvPicPr>
        <p:blipFill rotWithShape="1">
          <a:blip r:embed="rId2">
            <a:extLst>
              <a:ext uri="{28A0092B-C50C-407E-A947-70E740481C1C}">
                <a14:useLocalDpi xmlns:a14="http://schemas.microsoft.com/office/drawing/2010/main" val="0"/>
              </a:ext>
            </a:extLst>
          </a:blip>
          <a:srcRect l="10642" r="21007"/>
          <a:stretch/>
        </p:blipFill>
        <p:spPr bwMode="auto">
          <a:xfrm>
            <a:off x="7668563" y="1524662"/>
            <a:ext cx="4370191" cy="3597393"/>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웬트워스의 보궐선거 후보로 나선 자유당 후보 데이브 쉐르마가 활동가에게 ‘bird dogging’ 당하는 모습 (출처: 스탑아다니 공식 페이스북)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5038" y="1524662"/>
            <a:ext cx="4796524" cy="3597393"/>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The Adani mine was a key factor in the government's election win. Now what?  | SBS News"/>
          <p:cNvPicPr>
            <a:picLocks noChangeAspect="1" noChangeArrowheads="1"/>
          </p:cNvPicPr>
          <p:nvPr/>
        </p:nvPicPr>
        <p:blipFill rotWithShape="1">
          <a:blip r:embed="rId4">
            <a:extLst>
              <a:ext uri="{28A0092B-C50C-407E-A947-70E740481C1C}">
                <a14:useLocalDpi xmlns:a14="http://schemas.microsoft.com/office/drawing/2010/main" val="0"/>
              </a:ext>
            </a:extLst>
          </a:blip>
          <a:srcRect t="2382" r="58896" b="13972"/>
          <a:stretch/>
        </p:blipFill>
        <p:spPr bwMode="auto">
          <a:xfrm>
            <a:off x="4951562" y="1524662"/>
            <a:ext cx="3142712" cy="35973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807434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5544" b="3549"/>
          <a:stretch/>
        </p:blipFill>
        <p:spPr>
          <a:xfrm>
            <a:off x="105439" y="578627"/>
            <a:ext cx="7437315" cy="2774171"/>
          </a:xfrm>
          <a:prstGeom prst="rect">
            <a:avLst/>
          </a:prstGeom>
        </p:spPr>
      </p:pic>
      <p:pic>
        <p:nvPicPr>
          <p:cNvPr id="3" name="Picture 2"/>
          <p:cNvPicPr>
            <a:picLocks noChangeAspect="1"/>
          </p:cNvPicPr>
          <p:nvPr/>
        </p:nvPicPr>
        <p:blipFill>
          <a:blip r:embed="rId3"/>
          <a:stretch>
            <a:fillRect/>
          </a:stretch>
        </p:blipFill>
        <p:spPr>
          <a:xfrm>
            <a:off x="105440" y="3399366"/>
            <a:ext cx="4530812" cy="2798694"/>
          </a:xfrm>
          <a:prstGeom prst="rect">
            <a:avLst/>
          </a:prstGeom>
        </p:spPr>
      </p:pic>
      <p:pic>
        <p:nvPicPr>
          <p:cNvPr id="4" name="Picture 3"/>
          <p:cNvPicPr>
            <a:picLocks noChangeAspect="1"/>
          </p:cNvPicPr>
          <p:nvPr/>
        </p:nvPicPr>
        <p:blipFill>
          <a:blip r:embed="rId4"/>
          <a:stretch>
            <a:fillRect/>
          </a:stretch>
        </p:blipFill>
        <p:spPr>
          <a:xfrm>
            <a:off x="7598977" y="578627"/>
            <a:ext cx="4502158" cy="5619433"/>
          </a:xfrm>
          <a:prstGeom prst="rect">
            <a:avLst/>
          </a:prstGeom>
        </p:spPr>
      </p:pic>
      <p:pic>
        <p:nvPicPr>
          <p:cNvPr id="5" name="Picture 4"/>
          <p:cNvPicPr>
            <a:picLocks noChangeAspect="1"/>
          </p:cNvPicPr>
          <p:nvPr/>
        </p:nvPicPr>
        <p:blipFill>
          <a:blip r:embed="rId5"/>
          <a:stretch>
            <a:fillRect/>
          </a:stretch>
        </p:blipFill>
        <p:spPr>
          <a:xfrm>
            <a:off x="4734148" y="3399366"/>
            <a:ext cx="2808607" cy="2798694"/>
          </a:xfrm>
          <a:prstGeom prst="rect">
            <a:avLst/>
          </a:prstGeom>
        </p:spPr>
      </p:pic>
    </p:spTree>
    <p:extLst>
      <p:ext uri="{BB962C8B-B14F-4D97-AF65-F5344CB8AC3E}">
        <p14:creationId xmlns:p14="http://schemas.microsoft.com/office/powerpoint/2010/main" val="1594009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활동가들은 콤뱅크(CommBank)의 옥외광고 문구를 “파국적인 기후변화로 가는 길을 찾으세요”라고 고치며 콤뱅크가 아다니에 투자하는 것을 비판했다. 콤뱅크는 결국 투자를 철회했다. "/>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7370" y="1586087"/>
            <a:ext cx="6471747" cy="378237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3"/>
          <a:srcRect b="2508"/>
          <a:stretch/>
        </p:blipFill>
        <p:spPr>
          <a:xfrm>
            <a:off x="6766362" y="1586086"/>
            <a:ext cx="4933194" cy="3782377"/>
          </a:xfrm>
          <a:prstGeom prst="rect">
            <a:avLst/>
          </a:prstGeom>
        </p:spPr>
      </p:pic>
    </p:spTree>
    <p:extLst>
      <p:ext uri="{BB962C8B-B14F-4D97-AF65-F5344CB8AC3E}">
        <p14:creationId xmlns:p14="http://schemas.microsoft.com/office/powerpoint/2010/main" val="29908595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622132" y="2691884"/>
            <a:ext cx="6947736" cy="1077218"/>
          </a:xfrm>
          <a:prstGeom prst="rect">
            <a:avLst/>
          </a:prstGeom>
        </p:spPr>
        <p:txBody>
          <a:bodyPr wrap="none">
            <a:spAutoFit/>
          </a:bodyPr>
          <a:lstStyle/>
          <a:p>
            <a:pPr algn="ctr"/>
            <a:r>
              <a:rPr lang="en-US" sz="3200" dirty="0" smtClean="0">
                <a:latin typeface="Arial" panose="020B0604020202020204" pitchFamily="34" charset="0"/>
                <a:cs typeface="Arial" panose="020B0604020202020204" pitchFamily="34" charset="0"/>
              </a:rPr>
              <a:t>Do you think our organization should </a:t>
            </a:r>
          </a:p>
          <a:p>
            <a:pPr algn="ctr"/>
            <a:r>
              <a:rPr lang="en-US" sz="3200" dirty="0" smtClean="0">
                <a:latin typeface="Arial" panose="020B0604020202020204" pitchFamily="34" charset="0"/>
                <a:cs typeface="Arial" panose="020B0604020202020204" pitchFamily="34" charset="0"/>
              </a:rPr>
              <a:t>start a YouTube channel?</a:t>
            </a:r>
            <a:endParaRPr 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8541570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3179233" y="1176867"/>
            <a:ext cx="5833534" cy="4741333"/>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latin typeface="Arial" panose="020B0604020202020204" pitchFamily="34" charset="0"/>
              <a:cs typeface="Arial" panose="020B0604020202020204" pitchFamily="34" charset="0"/>
            </a:endParaRPr>
          </a:p>
          <a:p>
            <a:pPr algn="ctr"/>
            <a:endParaRPr lang="en-US" dirty="0">
              <a:solidFill>
                <a:schemeClr val="tx1"/>
              </a:solidFill>
              <a:latin typeface="Arial" panose="020B0604020202020204" pitchFamily="34" charset="0"/>
              <a:cs typeface="Arial" panose="020B0604020202020204" pitchFamily="34" charset="0"/>
            </a:endParaRPr>
          </a:p>
          <a:p>
            <a:pPr algn="ctr"/>
            <a:endParaRPr lang="en-US" dirty="0" smtClean="0">
              <a:solidFill>
                <a:schemeClr val="tx1"/>
              </a:solidFill>
              <a:latin typeface="Arial" panose="020B0604020202020204" pitchFamily="34" charset="0"/>
              <a:cs typeface="Arial" panose="020B0604020202020204" pitchFamily="34" charset="0"/>
            </a:endParaRPr>
          </a:p>
          <a:p>
            <a:pPr algn="ctr"/>
            <a:endParaRPr lang="en-US" dirty="0">
              <a:solidFill>
                <a:schemeClr val="tx1"/>
              </a:solidFill>
              <a:latin typeface="Arial" panose="020B0604020202020204" pitchFamily="34" charset="0"/>
              <a:cs typeface="Arial" panose="020B0604020202020204" pitchFamily="34" charset="0"/>
            </a:endParaRPr>
          </a:p>
          <a:p>
            <a:pPr algn="ctr"/>
            <a:endParaRPr lang="en-US" dirty="0" smtClean="0">
              <a:solidFill>
                <a:schemeClr val="tx1"/>
              </a:solidFill>
              <a:latin typeface="Arial" panose="020B0604020202020204" pitchFamily="34" charset="0"/>
              <a:cs typeface="Arial" panose="020B0604020202020204" pitchFamily="34" charset="0"/>
            </a:endParaRPr>
          </a:p>
          <a:p>
            <a:pPr algn="ctr"/>
            <a:endParaRPr lang="en-US" dirty="0">
              <a:solidFill>
                <a:schemeClr val="tx1"/>
              </a:solidFill>
              <a:latin typeface="Arial" panose="020B0604020202020204" pitchFamily="34" charset="0"/>
              <a:cs typeface="Arial" panose="020B0604020202020204" pitchFamily="34" charset="0"/>
            </a:endParaRPr>
          </a:p>
          <a:p>
            <a:pPr algn="ctr"/>
            <a:endParaRPr lang="en-US" dirty="0" smtClean="0">
              <a:solidFill>
                <a:schemeClr val="tx1"/>
              </a:solidFill>
              <a:latin typeface="Arial" panose="020B0604020202020204" pitchFamily="34" charset="0"/>
              <a:cs typeface="Arial" panose="020B0604020202020204" pitchFamily="34" charset="0"/>
            </a:endParaRPr>
          </a:p>
          <a:p>
            <a:pPr algn="ctr"/>
            <a:endParaRPr lang="en-US" dirty="0">
              <a:solidFill>
                <a:schemeClr val="tx1"/>
              </a:solidFill>
              <a:latin typeface="Arial" panose="020B0604020202020204" pitchFamily="34" charset="0"/>
              <a:cs typeface="Arial" panose="020B0604020202020204" pitchFamily="34" charset="0"/>
            </a:endParaRPr>
          </a:p>
          <a:p>
            <a:pPr algn="ctr"/>
            <a:endParaRPr lang="en-US" dirty="0" smtClean="0">
              <a:solidFill>
                <a:schemeClr val="tx1"/>
              </a:solidFill>
              <a:latin typeface="Arial" panose="020B0604020202020204" pitchFamily="34" charset="0"/>
              <a:cs typeface="Arial" panose="020B0604020202020204" pitchFamily="34" charset="0"/>
            </a:endParaRPr>
          </a:p>
          <a:p>
            <a:pPr algn="ctr"/>
            <a:endParaRPr lang="en-US" dirty="0">
              <a:solidFill>
                <a:schemeClr val="tx1"/>
              </a:solidFill>
              <a:latin typeface="Arial" panose="020B0604020202020204" pitchFamily="34" charset="0"/>
              <a:cs typeface="Arial" panose="020B0604020202020204" pitchFamily="34" charset="0"/>
            </a:endParaRPr>
          </a:p>
          <a:p>
            <a:pPr algn="ctr"/>
            <a:endParaRPr lang="en-US" dirty="0" smtClean="0">
              <a:solidFill>
                <a:schemeClr val="tx1"/>
              </a:solidFill>
              <a:latin typeface="Arial" panose="020B0604020202020204" pitchFamily="34" charset="0"/>
              <a:cs typeface="Arial" panose="020B0604020202020204" pitchFamily="34" charset="0"/>
            </a:endParaRPr>
          </a:p>
          <a:p>
            <a:pPr algn="ctr"/>
            <a:endParaRPr lang="en-US" dirty="0">
              <a:solidFill>
                <a:schemeClr val="tx1"/>
              </a:solidFill>
              <a:latin typeface="Arial" panose="020B0604020202020204" pitchFamily="34" charset="0"/>
              <a:cs typeface="Arial" panose="020B0604020202020204" pitchFamily="34" charset="0"/>
            </a:endParaRPr>
          </a:p>
          <a:p>
            <a:pPr algn="ctr"/>
            <a:endParaRPr lang="en-US" dirty="0" smtClean="0">
              <a:solidFill>
                <a:schemeClr val="tx1"/>
              </a:solidFill>
              <a:latin typeface="Arial" panose="020B0604020202020204" pitchFamily="34" charset="0"/>
              <a:cs typeface="Arial" panose="020B0604020202020204" pitchFamily="34" charset="0"/>
            </a:endParaRPr>
          </a:p>
          <a:p>
            <a:pPr algn="ctr"/>
            <a:endParaRPr lang="en-US" dirty="0">
              <a:solidFill>
                <a:schemeClr val="tx1"/>
              </a:solidFill>
              <a:latin typeface="Arial" panose="020B0604020202020204" pitchFamily="34" charset="0"/>
              <a:cs typeface="Arial" panose="020B0604020202020204" pitchFamily="34" charset="0"/>
            </a:endParaRPr>
          </a:p>
          <a:p>
            <a:pPr algn="ctr"/>
            <a:endParaRPr lang="en-US" dirty="0" smtClean="0">
              <a:solidFill>
                <a:schemeClr val="tx1"/>
              </a:solidFill>
              <a:latin typeface="Arial" panose="020B0604020202020204" pitchFamily="34" charset="0"/>
              <a:cs typeface="Arial" panose="020B0604020202020204" pitchFamily="34" charset="0"/>
            </a:endParaRPr>
          </a:p>
        </p:txBody>
      </p:sp>
      <p:sp>
        <p:nvSpPr>
          <p:cNvPr id="4" name="Oval 3"/>
          <p:cNvSpPr/>
          <p:nvPr/>
        </p:nvSpPr>
        <p:spPr>
          <a:xfrm>
            <a:off x="3691467" y="1706032"/>
            <a:ext cx="4792133" cy="366622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latin typeface="Arial" panose="020B0604020202020204" pitchFamily="34" charset="0"/>
                <a:cs typeface="Arial" panose="020B0604020202020204" pitchFamily="34" charset="0"/>
              </a:rPr>
              <a:t>Brand</a:t>
            </a:r>
          </a:p>
          <a:p>
            <a:pPr algn="ctr"/>
            <a:endParaRPr lang="en-US" dirty="0">
              <a:solidFill>
                <a:schemeClr val="tx1"/>
              </a:solidFill>
              <a:latin typeface="Arial" panose="020B0604020202020204" pitchFamily="34" charset="0"/>
              <a:cs typeface="Arial" panose="020B0604020202020204" pitchFamily="34" charset="0"/>
            </a:endParaRPr>
          </a:p>
          <a:p>
            <a:pPr algn="ctr"/>
            <a:r>
              <a:rPr lang="en-US" dirty="0" smtClean="0">
                <a:solidFill>
                  <a:schemeClr val="tx1"/>
                </a:solidFill>
                <a:latin typeface="Arial" panose="020B0604020202020204" pitchFamily="34" charset="0"/>
                <a:cs typeface="Arial" panose="020B0604020202020204" pitchFamily="34" charset="0"/>
              </a:rPr>
              <a:t>is </a:t>
            </a:r>
            <a:r>
              <a:rPr lang="en-US" dirty="0">
                <a:solidFill>
                  <a:schemeClr val="tx1"/>
                </a:solidFill>
                <a:latin typeface="Arial" panose="020B0604020202020204" pitchFamily="34" charset="0"/>
                <a:cs typeface="Arial" panose="020B0604020202020204" pitchFamily="34" charset="0"/>
              </a:rPr>
              <a:t>the essence of our purpose, values, and vision</a:t>
            </a:r>
          </a:p>
        </p:txBody>
      </p:sp>
      <p:sp>
        <p:nvSpPr>
          <p:cNvPr id="6" name="Rectangle 5"/>
          <p:cNvSpPr/>
          <p:nvPr/>
        </p:nvSpPr>
        <p:spPr>
          <a:xfrm>
            <a:off x="3445933" y="1947333"/>
            <a:ext cx="5266267" cy="3738268"/>
          </a:xfrm>
          <a:prstGeom prst="rect">
            <a:avLst/>
          </a:prstGeom>
          <a:noFill/>
        </p:spPr>
        <p:txBody>
          <a:bodyPr wrap="none" lIns="91440" tIns="45720" rIns="91440" bIns="45720">
            <a:prstTxWarp prst="textArchDown">
              <a:avLst>
                <a:gd name="adj" fmla="val 21486054"/>
              </a:avLst>
            </a:prstTxWarp>
            <a:spAutoFit/>
          </a:bodyPr>
          <a:lstStyle/>
          <a:p>
            <a:pPr algn="ctr"/>
            <a:r>
              <a:rPr lang="en-US" sz="4400" dirty="0">
                <a:solidFill>
                  <a:schemeClr val="bg1"/>
                </a:solidFill>
                <a:latin typeface="Arial" panose="020B0604020202020204" pitchFamily="34" charset="0"/>
                <a:cs typeface="Arial" panose="020B0604020202020204" pitchFamily="34" charset="0"/>
              </a:rPr>
              <a:t>People sharing our brand’s value and stand by it</a:t>
            </a:r>
          </a:p>
        </p:txBody>
      </p:sp>
    </p:spTree>
    <p:extLst>
      <p:ext uri="{BB962C8B-B14F-4D97-AF65-F5344CB8AC3E}">
        <p14:creationId xmlns:p14="http://schemas.microsoft.com/office/powerpoint/2010/main" val="16989254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ur main activities are"/>
          <p:cNvSpPr txBox="1">
            <a:spLocks/>
          </p:cNvSpPr>
          <p:nvPr/>
        </p:nvSpPr>
        <p:spPr>
          <a:xfrm>
            <a:off x="737951" y="608818"/>
            <a:ext cx="10598915" cy="59385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smtClean="0">
                <a:latin typeface="Arial" panose="020B0604020202020204" pitchFamily="34" charset="0"/>
                <a:cs typeface="Arial" panose="020B0604020202020204" pitchFamily="34" charset="0"/>
              </a:rPr>
              <a:t>Every action is branding</a:t>
            </a:r>
            <a:endParaRPr lang="en-US" sz="3200"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2"/>
          <a:stretch>
            <a:fillRect/>
          </a:stretch>
        </p:blipFill>
        <p:spPr>
          <a:xfrm>
            <a:off x="5774156" y="1959972"/>
            <a:ext cx="5418777" cy="2999680"/>
          </a:xfrm>
          <a:prstGeom prst="rect">
            <a:avLst/>
          </a:prstGeom>
        </p:spPr>
      </p:pic>
      <p:pic>
        <p:nvPicPr>
          <p:cNvPr id="1032" name="Picture 8" descr="Colin Kaepernick Kneels During National Anthem on 'Monday Night Football' -  ABC News"/>
          <p:cNvPicPr>
            <a:picLocks noChangeAspect="1" noChangeArrowheads="1"/>
          </p:cNvPicPr>
          <p:nvPr/>
        </p:nvPicPr>
        <p:blipFill rotWithShape="1">
          <a:blip r:embed="rId3">
            <a:extLst>
              <a:ext uri="{28A0092B-C50C-407E-A947-70E740481C1C}">
                <a14:useLocalDpi xmlns:a14="http://schemas.microsoft.com/office/drawing/2010/main" val="0"/>
              </a:ext>
            </a:extLst>
          </a:blip>
          <a:srcRect r="7919"/>
          <a:stretch/>
        </p:blipFill>
        <p:spPr bwMode="auto">
          <a:xfrm>
            <a:off x="784890" y="1959972"/>
            <a:ext cx="4910466" cy="299968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a:stretch>
            <a:fillRect/>
          </a:stretch>
        </p:blipFill>
        <p:spPr>
          <a:xfrm>
            <a:off x="5456617" y="5375296"/>
            <a:ext cx="5309596" cy="468636"/>
          </a:xfrm>
          <a:prstGeom prst="rect">
            <a:avLst/>
          </a:prstGeom>
        </p:spPr>
      </p:pic>
      <p:pic>
        <p:nvPicPr>
          <p:cNvPr id="5" name="Picture 4"/>
          <p:cNvPicPr>
            <a:picLocks noChangeAspect="1"/>
          </p:cNvPicPr>
          <p:nvPr/>
        </p:nvPicPr>
        <p:blipFill>
          <a:blip r:embed="rId5"/>
          <a:stretch>
            <a:fillRect/>
          </a:stretch>
        </p:blipFill>
        <p:spPr>
          <a:xfrm>
            <a:off x="1438033" y="5162366"/>
            <a:ext cx="3727068" cy="894496"/>
          </a:xfrm>
          <a:prstGeom prst="rect">
            <a:avLst/>
          </a:prstGeom>
        </p:spPr>
      </p:pic>
    </p:spTree>
    <p:extLst>
      <p:ext uri="{BB962C8B-B14F-4D97-AF65-F5344CB8AC3E}">
        <p14:creationId xmlns:p14="http://schemas.microsoft.com/office/powerpoint/2010/main" val="133387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standfirst-designweek-production.imgix.net/uploads/2019/04/17145818/XR-A4-BW-Window-Posters-V1.jpg?fit=crop&amp;crop=faces&amp;q=80&amp;auto=compress,format&amp;w=750&amp;h=1055&amp;dpr=1"/>
          <p:cNvPicPr>
            <a:picLocks noChangeAspect="1" noChangeArrowheads="1"/>
          </p:cNvPicPr>
          <p:nvPr/>
        </p:nvPicPr>
        <p:blipFill rotWithShape="1">
          <a:blip r:embed="rId2">
            <a:extLst>
              <a:ext uri="{28A0092B-C50C-407E-A947-70E740481C1C}">
                <a14:useLocalDpi xmlns:a14="http://schemas.microsoft.com/office/drawing/2010/main" val="0"/>
              </a:ext>
            </a:extLst>
          </a:blip>
          <a:srcRect b="14010"/>
          <a:stretch/>
        </p:blipFill>
        <p:spPr bwMode="auto">
          <a:xfrm>
            <a:off x="4042332" y="1017737"/>
            <a:ext cx="4107335" cy="49681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15606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ow Extinction Rebellion planned its eye-catching London protests | WIRED"/>
          <p:cNvPicPr>
            <a:picLocks noChangeAspect="1" noChangeArrowheads="1"/>
          </p:cNvPicPr>
          <p:nvPr/>
        </p:nvPicPr>
        <p:blipFill rotWithShape="1">
          <a:blip r:embed="rId2">
            <a:extLst>
              <a:ext uri="{28A0092B-C50C-407E-A947-70E740481C1C}">
                <a14:useLocalDpi xmlns:a14="http://schemas.microsoft.com/office/drawing/2010/main" val="0"/>
              </a:ext>
            </a:extLst>
          </a:blip>
          <a:srcRect l="9184"/>
          <a:stretch/>
        </p:blipFill>
        <p:spPr bwMode="auto">
          <a:xfrm>
            <a:off x="519290" y="288667"/>
            <a:ext cx="5576711" cy="3214252"/>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Image may contain Flag Parade Person Clothing Hat People Accessories Glasses Adult and Pride Parad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330" t="3828" r="1042" b="6068"/>
          <a:stretch/>
        </p:blipFill>
        <p:spPr bwMode="auto">
          <a:xfrm>
            <a:off x="6096001" y="288668"/>
            <a:ext cx="5300134" cy="333083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descr="Extinction Rebellion movement kicks off two weeks of civil disobedience  around the world | Salon.co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290" y="3502231"/>
            <a:ext cx="5576712" cy="31369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Opinion | Extinction Rebellion Is Creating a New Narrative of the Climate  Crisis - The New York Tim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11239"/>
          <a:stretch/>
        </p:blipFill>
        <p:spPr bwMode="auto">
          <a:xfrm>
            <a:off x="6096002" y="3502919"/>
            <a:ext cx="5300133" cy="31355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0612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Extinction Rebellion: The New Eco-Radicals"/>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9667"/>
          <a:stretch/>
        </p:blipFill>
        <p:spPr bwMode="auto">
          <a:xfrm>
            <a:off x="715773" y="269271"/>
            <a:ext cx="5380228" cy="335023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Extinction Rebellion | LinkedI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69270"/>
            <a:ext cx="5068711" cy="3349757"/>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Extinction Rebellion's plan to save the climate with civil disobedience |  Vox"/>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223" b="13535"/>
          <a:stretch/>
        </p:blipFill>
        <p:spPr bwMode="auto">
          <a:xfrm>
            <a:off x="715772" y="3619501"/>
            <a:ext cx="5380228" cy="308234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s://cdn-ildgepp.nitrocdn.com/zxDejDUDWOQJAPRVdAeIzcRrgqbLXhpm/assets/images/optimized/rev-c728f11/crackmag.wpenginepowered.com/wp-content/uploads/2019/12/ER-Parallax-@Paris-68-redux.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8975"/>
          <a:stretch/>
        </p:blipFill>
        <p:spPr bwMode="auto">
          <a:xfrm>
            <a:off x="6095999" y="3623733"/>
            <a:ext cx="5068712" cy="3075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56711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museum.care/wp-content/uploads/2021/06/clive.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23484" y="3695700"/>
            <a:ext cx="3145031" cy="289737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Gail Bradbrook - Greenbel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7991" y="452969"/>
            <a:ext cx="3236665" cy="292523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limate protest accused defies judge to give hours-long speech in court |  UK news | The Guardian"/>
          <p:cNvPicPr>
            <a:picLocks noChangeAspect="1" noChangeArrowheads="1"/>
          </p:cNvPicPr>
          <p:nvPr/>
        </p:nvPicPr>
        <p:blipFill rotWithShape="1">
          <a:blip r:embed="rId4">
            <a:extLst>
              <a:ext uri="{28A0092B-C50C-407E-A947-70E740481C1C}">
                <a14:useLocalDpi xmlns:a14="http://schemas.microsoft.com/office/drawing/2010/main" val="0"/>
              </a:ext>
            </a:extLst>
          </a:blip>
          <a:srcRect l="17689" r="18231"/>
          <a:stretch/>
        </p:blipFill>
        <p:spPr bwMode="auto">
          <a:xfrm>
            <a:off x="6299199" y="452968"/>
            <a:ext cx="3124200" cy="292523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7981780" y="3378201"/>
            <a:ext cx="1595309" cy="369332"/>
          </a:xfrm>
          <a:prstGeom prst="rect">
            <a:avLst/>
          </a:prstGeom>
        </p:spPr>
        <p:txBody>
          <a:bodyPr wrap="none">
            <a:spAutoFit/>
          </a:bodyPr>
          <a:lstStyle/>
          <a:p>
            <a:r>
              <a:rPr lang="en-US" dirty="0" smtClean="0">
                <a:latin typeface="Arial" panose="020B0604020202020204" pitchFamily="34" charset="0"/>
                <a:cs typeface="Arial" panose="020B0604020202020204" pitchFamily="34" charset="0"/>
              </a:rPr>
              <a:t>Roger Hallam</a:t>
            </a:r>
            <a:endParaRPr lang="en-US" dirty="0">
              <a:latin typeface="Arial" panose="020B0604020202020204" pitchFamily="34" charset="0"/>
              <a:cs typeface="Arial" panose="020B0604020202020204" pitchFamily="34" charset="0"/>
            </a:endParaRPr>
          </a:p>
        </p:txBody>
      </p:sp>
      <p:sp>
        <p:nvSpPr>
          <p:cNvPr id="6" name="Rectangle 5"/>
          <p:cNvSpPr/>
          <p:nvPr/>
        </p:nvSpPr>
        <p:spPr>
          <a:xfrm>
            <a:off x="2618422" y="3378201"/>
            <a:ext cx="1723549" cy="369332"/>
          </a:xfrm>
          <a:prstGeom prst="rect">
            <a:avLst/>
          </a:prstGeom>
        </p:spPr>
        <p:txBody>
          <a:bodyPr wrap="none">
            <a:spAutoFit/>
          </a:bodyPr>
          <a:lstStyle/>
          <a:p>
            <a:r>
              <a:rPr lang="en-US" dirty="0" smtClean="0">
                <a:latin typeface="Arial" panose="020B0604020202020204" pitchFamily="34" charset="0"/>
                <a:cs typeface="Arial" panose="020B0604020202020204" pitchFamily="34" charset="0"/>
              </a:rPr>
              <a:t>Gail </a:t>
            </a:r>
            <a:r>
              <a:rPr lang="en-US" dirty="0" err="1" smtClean="0">
                <a:latin typeface="Arial" panose="020B0604020202020204" pitchFamily="34" charset="0"/>
                <a:cs typeface="Arial" panose="020B0604020202020204" pitchFamily="34" charset="0"/>
              </a:rPr>
              <a:t>Bradbrook</a:t>
            </a:r>
            <a:endParaRPr lang="en-US" dirty="0">
              <a:latin typeface="Arial" panose="020B0604020202020204" pitchFamily="34" charset="0"/>
              <a:cs typeface="Arial" panose="020B0604020202020204" pitchFamily="34" charset="0"/>
            </a:endParaRPr>
          </a:p>
        </p:txBody>
      </p:sp>
      <p:sp>
        <p:nvSpPr>
          <p:cNvPr id="7" name="Rectangle 6"/>
          <p:cNvSpPr/>
          <p:nvPr/>
        </p:nvSpPr>
        <p:spPr>
          <a:xfrm>
            <a:off x="7753180" y="6118768"/>
            <a:ext cx="1518364" cy="369332"/>
          </a:xfrm>
          <a:prstGeom prst="rect">
            <a:avLst/>
          </a:prstGeom>
        </p:spPr>
        <p:txBody>
          <a:bodyPr wrap="none">
            <a:spAutoFit/>
          </a:bodyPr>
          <a:lstStyle/>
          <a:p>
            <a:r>
              <a:rPr lang="en-US" dirty="0">
                <a:latin typeface="Arial" panose="020B0604020202020204" pitchFamily="34" charset="0"/>
                <a:cs typeface="Arial" panose="020B0604020202020204" pitchFamily="34" charset="0"/>
              </a:rPr>
              <a:t>Clive Russell</a:t>
            </a:r>
          </a:p>
        </p:txBody>
      </p:sp>
    </p:spTree>
    <p:extLst>
      <p:ext uri="{BB962C8B-B14F-4D97-AF65-F5344CB8AC3E}">
        <p14:creationId xmlns:p14="http://schemas.microsoft.com/office/powerpoint/2010/main" val="16785752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standfirst-designweek-production.imgix.net/uploads/2019/04/17145815/2376-XR-A5-General-leaflet-V7-FIN-1.jpg?fit=crop&amp;crop=faces&amp;q=80&amp;auto=compress,format&amp;w=750&amp;h=1035&amp;dpr=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2875" y="152401"/>
            <a:ext cx="1978613" cy="273048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standfirst-designweek-production.imgix.net/uploads/2019/04/17145816/2383-XR-A5-Non-Violent-leaflet-V5-FIN-1.jpg?fit=crop&amp;crop=faces&amp;q=80&amp;auto=compress,format&amp;w=750&amp;h=1035&amp;dpr=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21488" y="152167"/>
            <a:ext cx="1978613" cy="273048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standfirst-designweek-production.imgix.net/uploads/2019/04/17145817/2383-XR-A5-Sorry-leaflet-V3-FIN-1.jpg?fit=crop&amp;crop=faces&amp;q=80&amp;auto=compress,format&amp;w=750&amp;h=1035&amp;dpr=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00101" y="151933"/>
            <a:ext cx="1978613" cy="2730486"/>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s://standfirst-designweek-production.imgix.net/uploads/2019/04/17145818/EXTINCTION-A3-Posters-V1b.jpg?fit=crop&amp;crop=faces&amp;q=80&amp;auto=compress,format&amp;w=750&amp;h=1046&amp;dpr=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99522" y="151933"/>
            <a:ext cx="1957805" cy="2730486"/>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ttps://standfirst-designweek-production.imgix.net/uploads/2019/04/17145814/2323-XR-A3-FlypostersPASTELYELLOW.jpg?fit=crop&amp;crop=faces&amp;q=80&amp;auto=compress,format&amp;w=750&amp;h=1046&amp;dpr=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78135" y="151933"/>
            <a:ext cx="1952502" cy="2723089"/>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https://standfirst-designweek-production.imgix.net/uploads/2019/04/17145813/2323-XR-A3-FlypostersLIGHTBLUE_JW_V1-FIN.jpg?fit=crop&amp;crop=faces&amp;q=80&amp;auto=compress,format&amp;w=750&amp;h=1046&amp;dpr=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051445" y="151933"/>
            <a:ext cx="1952502" cy="272308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8"/>
          <a:stretch>
            <a:fillRect/>
          </a:stretch>
        </p:blipFill>
        <p:spPr>
          <a:xfrm>
            <a:off x="242310" y="3044470"/>
            <a:ext cx="4055719" cy="3572230"/>
          </a:xfrm>
          <a:prstGeom prst="rect">
            <a:avLst/>
          </a:prstGeom>
        </p:spPr>
      </p:pic>
      <p:pic>
        <p:nvPicPr>
          <p:cNvPr id="2062" name="Picture 14" descr="Extinction Rebellion: how to craft a protest brand"/>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16200000">
            <a:off x="3962234" y="4060422"/>
            <a:ext cx="2734031" cy="180702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10"/>
          <a:stretch>
            <a:fillRect/>
          </a:stretch>
        </p:blipFill>
        <p:spPr>
          <a:xfrm>
            <a:off x="6232760" y="3505804"/>
            <a:ext cx="5772122" cy="2894996"/>
          </a:xfrm>
          <a:prstGeom prst="rect">
            <a:avLst/>
          </a:prstGeom>
        </p:spPr>
      </p:pic>
    </p:spTree>
    <p:extLst>
      <p:ext uri="{BB962C8B-B14F-4D97-AF65-F5344CB8AC3E}">
        <p14:creationId xmlns:p14="http://schemas.microsoft.com/office/powerpoint/2010/main" val="278293166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99604" y="1414790"/>
            <a:ext cx="9102172" cy="523220"/>
          </a:xfrm>
          <a:prstGeom prst="rect">
            <a:avLst/>
          </a:prstGeom>
          <a:noFill/>
        </p:spPr>
        <p:txBody>
          <a:bodyPr wrap="none" rtlCol="0">
            <a:spAutoFit/>
          </a:bodyPr>
          <a:lstStyle/>
          <a:p>
            <a:r>
              <a:rPr lang="en-US" sz="2800" dirty="0" smtClean="0">
                <a:latin typeface="Arial" panose="020B0604020202020204" pitchFamily="34" charset="0"/>
                <a:cs typeface="Arial" panose="020B0604020202020204" pitchFamily="34" charset="0"/>
              </a:rPr>
              <a:t>“Extinction </a:t>
            </a:r>
            <a:r>
              <a:rPr lang="en-US" sz="2800" dirty="0">
                <a:latin typeface="Arial" panose="020B0604020202020204" pitchFamily="34" charset="0"/>
                <a:cs typeface="Arial" panose="020B0604020202020204" pitchFamily="34" charset="0"/>
              </a:rPr>
              <a:t>Rebellion (XR) is a do-it-together </a:t>
            </a:r>
            <a:r>
              <a:rPr lang="en-US" sz="2800" dirty="0" smtClean="0">
                <a:latin typeface="Arial" panose="020B0604020202020204" pitchFamily="34" charset="0"/>
                <a:cs typeface="Arial" panose="020B0604020202020204" pitchFamily="34" charset="0"/>
              </a:rPr>
              <a:t>movement”</a:t>
            </a:r>
            <a:endParaRPr lang="en-US" sz="2800" dirty="0">
              <a:latin typeface="Arial" panose="020B0604020202020204" pitchFamily="34" charset="0"/>
              <a:cs typeface="Arial" panose="020B0604020202020204" pitchFamily="34" charset="0"/>
            </a:endParaRPr>
          </a:p>
        </p:txBody>
      </p:sp>
      <p:sp>
        <p:nvSpPr>
          <p:cNvPr id="3" name="Oval 2"/>
          <p:cNvSpPr/>
          <p:nvPr/>
        </p:nvSpPr>
        <p:spPr>
          <a:xfrm>
            <a:off x="5026292" y="3927825"/>
            <a:ext cx="2102197" cy="2102197"/>
          </a:xfrm>
          <a:prstGeom prst="ellipse">
            <a:avLst/>
          </a:pr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Arial" panose="020B0604020202020204" pitchFamily="34" charset="0"/>
                <a:cs typeface="Arial" panose="020B0604020202020204" pitchFamily="34" charset="0"/>
              </a:rPr>
              <a:t>Open Brand strategy</a:t>
            </a:r>
          </a:p>
          <a:p>
            <a:pPr algn="ctr"/>
            <a:r>
              <a:rPr lang="en-US" sz="1600" dirty="0" smtClean="0">
                <a:solidFill>
                  <a:schemeClr val="tx1"/>
                </a:solidFill>
                <a:latin typeface="Arial" panose="020B0604020202020204" pitchFamily="34" charset="0"/>
                <a:cs typeface="Arial" panose="020B0604020202020204" pitchFamily="34" charset="0"/>
              </a:rPr>
              <a:t>-</a:t>
            </a:r>
          </a:p>
          <a:p>
            <a:pPr algn="ctr"/>
            <a:r>
              <a:rPr lang="en-US" sz="1600" dirty="0" smtClean="0">
                <a:solidFill>
                  <a:schemeClr val="tx1"/>
                </a:solidFill>
                <a:latin typeface="Arial" panose="020B0604020202020204" pitchFamily="34" charset="0"/>
                <a:cs typeface="Arial" panose="020B0604020202020204" pitchFamily="34" charset="0"/>
              </a:rPr>
              <a:t>Co-creator</a:t>
            </a:r>
            <a:endParaRPr lang="en-US" sz="1600" dirty="0">
              <a:solidFill>
                <a:schemeClr val="tx1"/>
              </a:solidFill>
              <a:latin typeface="Arial" panose="020B0604020202020204" pitchFamily="34" charset="0"/>
              <a:cs typeface="Arial" panose="020B0604020202020204" pitchFamily="34" charset="0"/>
            </a:endParaRPr>
          </a:p>
        </p:txBody>
      </p:sp>
      <p:sp>
        <p:nvSpPr>
          <p:cNvPr id="4" name="Oval 3"/>
          <p:cNvSpPr/>
          <p:nvPr/>
        </p:nvSpPr>
        <p:spPr>
          <a:xfrm>
            <a:off x="4088167" y="2377377"/>
            <a:ext cx="2102197" cy="2102197"/>
          </a:xfrm>
          <a:prstGeom prst="ellipse">
            <a:avLst/>
          </a:pr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Arial" panose="020B0604020202020204" pitchFamily="34" charset="0"/>
                <a:cs typeface="Arial" panose="020B0604020202020204" pitchFamily="34" charset="0"/>
              </a:rPr>
              <a:t>Iconic moment</a:t>
            </a:r>
          </a:p>
          <a:p>
            <a:pPr algn="ctr"/>
            <a:r>
              <a:rPr lang="en-US" sz="1600" dirty="0" smtClean="0">
                <a:solidFill>
                  <a:schemeClr val="tx1"/>
                </a:solidFill>
                <a:latin typeface="Arial" panose="020B0604020202020204" pitchFamily="34" charset="0"/>
                <a:cs typeface="Arial" panose="020B0604020202020204" pitchFamily="34" charset="0"/>
              </a:rPr>
              <a:t>-</a:t>
            </a:r>
          </a:p>
          <a:p>
            <a:pPr algn="ctr"/>
            <a:r>
              <a:rPr lang="en-US" sz="1600" dirty="0" smtClean="0">
                <a:solidFill>
                  <a:schemeClr val="tx1"/>
                </a:solidFill>
                <a:latin typeface="Arial" panose="020B0604020202020204" pitchFamily="34" charset="0"/>
                <a:cs typeface="Arial" panose="020B0604020202020204" pitchFamily="34" charset="0"/>
              </a:rPr>
              <a:t>Storytelling</a:t>
            </a:r>
            <a:endParaRPr lang="en-US" sz="1600" dirty="0">
              <a:solidFill>
                <a:schemeClr val="tx1"/>
              </a:solidFill>
              <a:latin typeface="Arial" panose="020B0604020202020204" pitchFamily="34" charset="0"/>
              <a:cs typeface="Arial" panose="020B0604020202020204" pitchFamily="34" charset="0"/>
            </a:endParaRPr>
          </a:p>
        </p:txBody>
      </p:sp>
      <p:sp>
        <p:nvSpPr>
          <p:cNvPr id="5" name="Oval 4"/>
          <p:cNvSpPr/>
          <p:nvPr/>
        </p:nvSpPr>
        <p:spPr>
          <a:xfrm>
            <a:off x="5964418" y="2377376"/>
            <a:ext cx="2102197" cy="2102197"/>
          </a:xfrm>
          <a:prstGeom prst="ellipse">
            <a:avLst/>
          </a:pr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Arial" panose="020B0604020202020204" pitchFamily="34" charset="0"/>
                <a:cs typeface="Arial" panose="020B0604020202020204" pitchFamily="34" charset="0"/>
              </a:rPr>
              <a:t>Visual consistency</a:t>
            </a:r>
          </a:p>
          <a:p>
            <a:pPr algn="ctr"/>
            <a:r>
              <a:rPr lang="en-US" sz="1600" dirty="0" smtClean="0">
                <a:solidFill>
                  <a:schemeClr val="tx1"/>
                </a:solidFill>
                <a:latin typeface="Arial" panose="020B0604020202020204" pitchFamily="34" charset="0"/>
                <a:cs typeface="Arial" panose="020B0604020202020204" pitchFamily="34" charset="0"/>
              </a:rPr>
              <a:t>-</a:t>
            </a:r>
          </a:p>
          <a:p>
            <a:pPr algn="ctr"/>
            <a:r>
              <a:rPr lang="en-US" sz="1600" dirty="0" smtClean="0">
                <a:solidFill>
                  <a:schemeClr val="tx1"/>
                </a:solidFill>
                <a:latin typeface="Arial" panose="020B0604020202020204" pitchFamily="34" charset="0"/>
                <a:cs typeface="Arial" panose="020B0604020202020204" pitchFamily="34" charset="0"/>
              </a:rPr>
              <a:t>Style guide</a:t>
            </a:r>
            <a:endParaRPr lang="en-US"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8268236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740117" y="1543016"/>
            <a:ext cx="6492533" cy="4579626"/>
          </a:xfrm>
          <a:prstGeom prst="rect">
            <a:avLst/>
          </a:prstGeom>
        </p:spPr>
      </p:pic>
      <p:pic>
        <p:nvPicPr>
          <p:cNvPr id="4" name="Picture 3"/>
          <p:cNvPicPr>
            <a:picLocks noChangeAspect="1"/>
          </p:cNvPicPr>
          <p:nvPr/>
        </p:nvPicPr>
        <p:blipFill rotWithShape="1">
          <a:blip r:embed="rId3"/>
          <a:srcRect l="39494"/>
          <a:stretch/>
        </p:blipFill>
        <p:spPr>
          <a:xfrm>
            <a:off x="8375229" y="2892629"/>
            <a:ext cx="1781865" cy="1085463"/>
          </a:xfrm>
          <a:prstGeom prst="rect">
            <a:avLst/>
          </a:prstGeom>
        </p:spPr>
      </p:pic>
      <p:pic>
        <p:nvPicPr>
          <p:cNvPr id="1026" name="Picture 2" descr="Stella McCartney - Father, Fashion &amp; Kid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29657" y="4033442"/>
            <a:ext cx="1673007" cy="167300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flipH="1">
            <a:off x="3058159" y="700617"/>
            <a:ext cx="6075681" cy="584775"/>
          </a:xfrm>
          <a:prstGeom prst="rect">
            <a:avLst/>
          </a:prstGeom>
          <a:noFill/>
        </p:spPr>
        <p:txBody>
          <a:bodyPr wrap="square" rtlCol="0">
            <a:spAutoFit/>
          </a:bodyPr>
          <a:lstStyle/>
          <a:p>
            <a:pPr algn="ctr"/>
            <a:r>
              <a:rPr lang="en-US" sz="3200" dirty="0" smtClean="0">
                <a:latin typeface="Arial" panose="020B0604020202020204" pitchFamily="34" charset="0"/>
                <a:cs typeface="Arial" panose="020B0604020202020204" pitchFamily="34" charset="0"/>
              </a:rPr>
              <a:t>Who’s campaign?</a:t>
            </a:r>
            <a:endParaRPr lang="en-US" sz="3200" dirty="0">
              <a:latin typeface="Arial" panose="020B0604020202020204" pitchFamily="34" charset="0"/>
              <a:cs typeface="Arial" panose="020B0604020202020204" pitchFamily="34" charset="0"/>
            </a:endParaRPr>
          </a:p>
        </p:txBody>
      </p:sp>
      <p:sp>
        <p:nvSpPr>
          <p:cNvPr id="7" name="Rectangle 6"/>
          <p:cNvSpPr/>
          <p:nvPr/>
        </p:nvSpPr>
        <p:spPr>
          <a:xfrm>
            <a:off x="7232650" y="1543016"/>
            <a:ext cx="4175880" cy="1277273"/>
          </a:xfrm>
          <a:prstGeom prst="rect">
            <a:avLst/>
          </a:prstGeom>
        </p:spPr>
        <p:txBody>
          <a:bodyPr wrap="square">
            <a:spAutoFit/>
          </a:bodyPr>
          <a:lstStyle/>
          <a:p>
            <a:r>
              <a:rPr lang="en-US" sz="1100" dirty="0">
                <a:latin typeface="Arial" panose="020B0604020202020204" pitchFamily="34" charset="0"/>
                <a:cs typeface="Arial" panose="020B0604020202020204" pitchFamily="34" charset="0"/>
              </a:rPr>
              <a:t>“If a brand wants to put forward the idea of an activist being the </a:t>
            </a:r>
            <a:r>
              <a:rPr lang="en-US" sz="1100" dirty="0" smtClean="0">
                <a:latin typeface="Arial" panose="020B0604020202020204" pitchFamily="34" charset="0"/>
                <a:cs typeface="Arial" panose="020B0604020202020204" pitchFamily="34" charset="0"/>
              </a:rPr>
              <a:t>sexiest, coolest version of a grown woman today, I think that’s culturally right-on. Activism hasn’t always </a:t>
            </a:r>
            <a:r>
              <a:rPr lang="en-US" sz="1100" dirty="0">
                <a:latin typeface="Arial" panose="020B0604020202020204" pitchFamily="34" charset="0"/>
                <a:cs typeface="Arial" panose="020B0604020202020204" pitchFamily="34" charset="0"/>
              </a:rPr>
              <a:t>had a sexy or fashionable image, and these days, everyone is so overloaded with super slick visual communications and branding. If people are going to protest more and more in the future, it has to look like the coolest </a:t>
            </a:r>
            <a:r>
              <a:rPr lang="en-US" sz="1100" dirty="0" smtClean="0">
                <a:latin typeface="Arial" panose="020B0604020202020204" pitchFamily="34" charset="0"/>
                <a:cs typeface="Arial" panose="020B0604020202020204" pitchFamily="34" charset="0"/>
              </a:rPr>
              <a:t>thing.”</a:t>
            </a:r>
            <a:endParaRPr lang="en-US"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6826881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ur main activities are"/>
          <p:cNvSpPr txBox="1">
            <a:spLocks/>
          </p:cNvSpPr>
          <p:nvPr/>
        </p:nvSpPr>
        <p:spPr>
          <a:xfrm>
            <a:off x="737952" y="608818"/>
            <a:ext cx="9914808" cy="59385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smtClean="0">
                <a:latin typeface="Arial" panose="020B0604020202020204" pitchFamily="34" charset="0"/>
                <a:cs typeface="Arial" panose="020B0604020202020204" pitchFamily="34" charset="0"/>
              </a:rPr>
              <a:t>What pulls people in</a:t>
            </a:r>
            <a:endParaRPr lang="en-US" sz="3200" dirty="0">
              <a:latin typeface="Arial" panose="020B0604020202020204" pitchFamily="34" charset="0"/>
              <a:cs typeface="Arial" panose="020B0604020202020204" pitchFamily="34" charset="0"/>
            </a:endParaRPr>
          </a:p>
        </p:txBody>
      </p:sp>
      <p:sp>
        <p:nvSpPr>
          <p:cNvPr id="9" name="Left-Right Arrow 8"/>
          <p:cNvSpPr/>
          <p:nvPr/>
        </p:nvSpPr>
        <p:spPr>
          <a:xfrm>
            <a:off x="5870575" y="2578100"/>
            <a:ext cx="450850" cy="165100"/>
          </a:xfrm>
          <a:prstGeom prst="lef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Arial" panose="020B0604020202020204" pitchFamily="34" charset="0"/>
              <a:cs typeface="Arial" panose="020B0604020202020204" pitchFamily="34" charset="0"/>
            </a:endParaRPr>
          </a:p>
        </p:txBody>
      </p:sp>
      <p:sp>
        <p:nvSpPr>
          <p:cNvPr id="6" name="인식개선…"/>
          <p:cNvSpPr/>
          <p:nvPr/>
        </p:nvSpPr>
        <p:spPr>
          <a:xfrm>
            <a:off x="5183949" y="3971099"/>
            <a:ext cx="1824102" cy="1824102"/>
          </a:xfrm>
          <a:prstGeom prst="ellipse">
            <a:avLst/>
          </a:prstGeom>
          <a:ln w="38100">
            <a:solidFill>
              <a:srgbClr val="000000"/>
            </a:solid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pPr algn="ctr" defTabSz="825500">
              <a:defRPr sz="4000">
                <a:solidFill>
                  <a:srgbClr val="000000"/>
                </a:solidFill>
                <a:latin typeface="Helvetica Neue Medium"/>
                <a:ea typeface="Helvetica Neue Medium"/>
                <a:cs typeface="Helvetica Neue Medium"/>
                <a:sym typeface="Helvetica Neue Medium"/>
              </a:defRPr>
            </a:pPr>
            <a:r>
              <a:rPr lang="en-US" sz="1700" b="1" dirty="0" smtClean="0">
                <a:latin typeface="Arial" panose="020B0604020202020204" pitchFamily="34" charset="0"/>
                <a:ea typeface="KoPubWorldBatang Medium" panose="00000600000000000000" pitchFamily="2" charset="-127"/>
                <a:cs typeface="Arial" panose="020B0604020202020204" pitchFamily="34" charset="0"/>
              </a:rPr>
              <a:t>Branding</a:t>
            </a:r>
          </a:p>
        </p:txBody>
      </p:sp>
      <p:sp>
        <p:nvSpPr>
          <p:cNvPr id="7" name="인식개선…"/>
          <p:cNvSpPr/>
          <p:nvPr/>
        </p:nvSpPr>
        <p:spPr>
          <a:xfrm>
            <a:off x="3674635" y="1743443"/>
            <a:ext cx="1824102" cy="1824102"/>
          </a:xfrm>
          <a:prstGeom prst="ellipse">
            <a:avLst/>
          </a:prstGeom>
          <a:solidFill>
            <a:schemeClr val="tx1"/>
          </a:solidFill>
          <a:ln w="38100">
            <a:solidFill>
              <a:srgbClr val="000000"/>
            </a:solid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pPr algn="ctr" defTabSz="825500">
              <a:defRPr sz="4000">
                <a:solidFill>
                  <a:srgbClr val="000000"/>
                </a:solidFill>
                <a:latin typeface="Helvetica Neue Medium"/>
                <a:ea typeface="Helvetica Neue Medium"/>
                <a:cs typeface="Helvetica Neue Medium"/>
                <a:sym typeface="Helvetica Neue Medium"/>
              </a:defRPr>
            </a:pPr>
            <a:r>
              <a:rPr lang="en-US" sz="1400" b="1" dirty="0" smtClean="0">
                <a:solidFill>
                  <a:schemeClr val="bg1"/>
                </a:solidFill>
                <a:latin typeface="Arial" panose="020B0604020202020204" pitchFamily="34" charset="0"/>
                <a:ea typeface="KoPubWorldBatang Medium" panose="00000600000000000000" pitchFamily="2" charset="-127"/>
                <a:cs typeface="Arial" panose="020B0604020202020204" pitchFamily="34" charset="0"/>
              </a:rPr>
              <a:t>Raising Awareness</a:t>
            </a:r>
            <a:endParaRPr lang="en-US" sz="1400" b="1" dirty="0">
              <a:solidFill>
                <a:schemeClr val="bg1"/>
              </a:solidFill>
              <a:latin typeface="Arial" panose="020B0604020202020204" pitchFamily="34" charset="0"/>
              <a:ea typeface="KoPubWorldBatang Medium" panose="00000600000000000000" pitchFamily="2" charset="-127"/>
              <a:cs typeface="Arial" panose="020B0604020202020204" pitchFamily="34" charset="0"/>
            </a:endParaRPr>
          </a:p>
        </p:txBody>
      </p:sp>
      <p:sp>
        <p:nvSpPr>
          <p:cNvPr id="8" name="후원확보…"/>
          <p:cNvSpPr/>
          <p:nvPr/>
        </p:nvSpPr>
        <p:spPr>
          <a:xfrm>
            <a:off x="6739314" y="1743443"/>
            <a:ext cx="1824102" cy="1824102"/>
          </a:xfrm>
          <a:prstGeom prst="ellipse">
            <a:avLst/>
          </a:prstGeom>
          <a:solidFill>
            <a:schemeClr val="tx1"/>
          </a:solidFill>
          <a:ln w="38100">
            <a:solidFill>
              <a:srgbClr val="000000"/>
            </a:solid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pPr algn="ctr" defTabSz="825500">
              <a:defRPr sz="4000">
                <a:solidFill>
                  <a:srgbClr val="000000"/>
                </a:solidFill>
                <a:latin typeface="Helvetica Neue Medium"/>
                <a:ea typeface="Helvetica Neue Medium"/>
                <a:cs typeface="Helvetica Neue Medium"/>
                <a:sym typeface="Helvetica Neue Medium"/>
              </a:defRPr>
            </a:pPr>
            <a:r>
              <a:rPr lang="en-US" sz="1400" b="1" dirty="0" smtClean="0">
                <a:solidFill>
                  <a:schemeClr val="bg1"/>
                </a:solidFill>
                <a:latin typeface="Arial" panose="020B0604020202020204" pitchFamily="34" charset="0"/>
                <a:ea typeface="KoPubWorldBatang Medium" panose="00000600000000000000" pitchFamily="2" charset="-127"/>
                <a:cs typeface="Arial" panose="020B0604020202020204" pitchFamily="34" charset="0"/>
              </a:rPr>
              <a:t>Sponsorship</a:t>
            </a:r>
            <a:endParaRPr sz="1400" b="1" dirty="0">
              <a:solidFill>
                <a:schemeClr val="bg1"/>
              </a:solidFill>
              <a:latin typeface="Arial" panose="020B0604020202020204" pitchFamily="34" charset="0"/>
              <a:ea typeface="KoPubWorldBatang Medium" panose="00000600000000000000" pitchFamily="2" charset="-127"/>
              <a:cs typeface="Arial" panose="020B0604020202020204" pitchFamily="34" charset="0"/>
            </a:endParaRPr>
          </a:p>
        </p:txBody>
      </p:sp>
      <p:sp>
        <p:nvSpPr>
          <p:cNvPr id="10" name="Left-Right Arrow 9"/>
          <p:cNvSpPr/>
          <p:nvPr/>
        </p:nvSpPr>
        <p:spPr>
          <a:xfrm rot="3148422">
            <a:off x="5053670" y="3714058"/>
            <a:ext cx="450850" cy="165100"/>
          </a:xfrm>
          <a:prstGeom prst="lef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1" name="Left-Right Arrow 10"/>
          <p:cNvSpPr/>
          <p:nvPr/>
        </p:nvSpPr>
        <p:spPr>
          <a:xfrm rot="7503076">
            <a:off x="6700387" y="3716945"/>
            <a:ext cx="450850" cy="165100"/>
          </a:xfrm>
          <a:prstGeom prst="lef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226190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80882" y="284288"/>
            <a:ext cx="5565670" cy="4754010"/>
          </a:xfrm>
          <a:prstGeom prst="rect">
            <a:avLst/>
          </a:prstGeom>
        </p:spPr>
      </p:pic>
      <p:pic>
        <p:nvPicPr>
          <p:cNvPr id="3" name="Picture 2"/>
          <p:cNvPicPr>
            <a:picLocks noChangeAspect="1"/>
          </p:cNvPicPr>
          <p:nvPr/>
        </p:nvPicPr>
        <p:blipFill>
          <a:blip r:embed="rId3"/>
          <a:stretch>
            <a:fillRect/>
          </a:stretch>
        </p:blipFill>
        <p:spPr>
          <a:xfrm>
            <a:off x="3090504" y="1323269"/>
            <a:ext cx="5565671" cy="4846772"/>
          </a:xfrm>
          <a:prstGeom prst="rect">
            <a:avLst/>
          </a:prstGeom>
          <a:effectLst>
            <a:outerShdw blurRad="50800" dist="38100" dir="5400000" algn="t" rotWithShape="0">
              <a:prstClr val="black">
                <a:alpha val="40000"/>
              </a:prstClr>
            </a:outerShdw>
          </a:effectLst>
        </p:spPr>
      </p:pic>
      <p:pic>
        <p:nvPicPr>
          <p:cNvPr id="4" name="Picture 3"/>
          <p:cNvPicPr>
            <a:picLocks noChangeAspect="1"/>
          </p:cNvPicPr>
          <p:nvPr/>
        </p:nvPicPr>
        <p:blipFill>
          <a:blip r:embed="rId4"/>
          <a:stretch>
            <a:fillRect/>
          </a:stretch>
        </p:blipFill>
        <p:spPr>
          <a:xfrm>
            <a:off x="5838779" y="2836271"/>
            <a:ext cx="5527019" cy="3648606"/>
          </a:xfrm>
          <a:prstGeom prst="rect">
            <a:avLst/>
          </a:prstGeom>
          <a:effectLst>
            <a:outerShdw blurRad="50800" dist="38100" dir="5400000" algn="t" rotWithShape="0">
              <a:prstClr val="black">
                <a:alpha val="40000"/>
              </a:prstClr>
            </a:outerShdw>
          </a:effectLst>
        </p:spPr>
      </p:pic>
      <p:sp>
        <p:nvSpPr>
          <p:cNvPr id="5" name="Rectangle 4"/>
          <p:cNvSpPr/>
          <p:nvPr/>
        </p:nvSpPr>
        <p:spPr>
          <a:xfrm>
            <a:off x="2877071" y="3110984"/>
            <a:ext cx="6212535" cy="584775"/>
          </a:xfrm>
          <a:prstGeom prst="rect">
            <a:avLst/>
          </a:prstGeom>
          <a:solidFill>
            <a:schemeClr val="bg1"/>
          </a:solidFill>
        </p:spPr>
        <p:txBody>
          <a:bodyPr wrap="none">
            <a:spAutoFit/>
          </a:bodyPr>
          <a:lstStyle/>
          <a:p>
            <a:r>
              <a:rPr lang="en-US" sz="3200" dirty="0">
                <a:latin typeface="Arial" panose="020B0604020202020204" pitchFamily="34" charset="0"/>
                <a:cs typeface="Arial" panose="020B0604020202020204" pitchFamily="34" charset="0"/>
              </a:rPr>
              <a:t>What’s your </a:t>
            </a:r>
            <a:r>
              <a:rPr lang="en-US" sz="3200" u="sng" dirty="0" smtClean="0">
                <a:latin typeface="Arial" panose="020B0604020202020204" pitchFamily="34" charset="0"/>
                <a:cs typeface="Arial" panose="020B0604020202020204" pitchFamily="34" charset="0"/>
              </a:rPr>
              <a:t>media mix</a:t>
            </a:r>
            <a:r>
              <a:rPr lang="en-US" sz="3200" dirty="0" smtClean="0">
                <a:latin typeface="Arial" panose="020B0604020202020204" pitchFamily="34" charset="0"/>
                <a:cs typeface="Arial" panose="020B0604020202020204" pitchFamily="34" charset="0"/>
              </a:rPr>
              <a:t> this </a:t>
            </a:r>
            <a:r>
              <a:rPr lang="en-US" sz="3200" dirty="0">
                <a:latin typeface="Arial" panose="020B0604020202020204" pitchFamily="34" charset="0"/>
                <a:cs typeface="Arial" panose="020B0604020202020204" pitchFamily="34" charset="0"/>
              </a:rPr>
              <a:t>year?</a:t>
            </a:r>
          </a:p>
        </p:txBody>
      </p:sp>
    </p:spTree>
    <p:extLst>
      <p:ext uri="{BB962C8B-B14F-4D97-AF65-F5344CB8AC3E}">
        <p14:creationId xmlns:p14="http://schemas.microsoft.com/office/powerpoint/2010/main" val="710623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892786" y="3106046"/>
            <a:ext cx="2579552" cy="707886"/>
          </a:xfrm>
          <a:prstGeom prst="rect">
            <a:avLst/>
          </a:prstGeom>
        </p:spPr>
        <p:txBody>
          <a:bodyPr wrap="none">
            <a:spAutoFit/>
          </a:bodyPr>
          <a:lstStyle/>
          <a:p>
            <a:r>
              <a:rPr lang="en-US" altLang="ko-KR" sz="4000" dirty="0" smtClean="0">
                <a:latin typeface="Arial" panose="020B0604020202020204" pitchFamily="34" charset="0"/>
                <a:cs typeface="Arial" panose="020B0604020202020204" pitchFamily="34" charset="0"/>
              </a:rPr>
              <a:t>Thank</a:t>
            </a:r>
            <a:r>
              <a:rPr lang="ko-KR" altLang="en-US" sz="4000" dirty="0">
                <a:latin typeface="Arial" panose="020B0604020202020204" pitchFamily="34" charset="0"/>
                <a:cs typeface="Arial" panose="020B0604020202020204" pitchFamily="34" charset="0"/>
              </a:rPr>
              <a:t> </a:t>
            </a:r>
            <a:r>
              <a:rPr lang="en-US" altLang="ko-KR" sz="4000" dirty="0" smtClean="0">
                <a:latin typeface="Arial" panose="020B0604020202020204" pitchFamily="34" charset="0"/>
                <a:cs typeface="Arial" panose="020B0604020202020204" pitchFamily="34" charset="0"/>
              </a:rPr>
              <a:t>you</a:t>
            </a:r>
            <a:endParaRPr lang="en-US" sz="4000" dirty="0">
              <a:latin typeface="Arial" panose="020B0604020202020204" pitchFamily="34" charset="0"/>
              <a:cs typeface="Arial" panose="020B0604020202020204" pitchFamily="34" charset="0"/>
            </a:endParaRPr>
          </a:p>
        </p:txBody>
      </p:sp>
      <p:sp>
        <p:nvSpPr>
          <p:cNvPr id="4" name="Subtitle 2"/>
          <p:cNvSpPr txBox="1">
            <a:spLocks/>
          </p:cNvSpPr>
          <p:nvPr/>
        </p:nvSpPr>
        <p:spPr>
          <a:xfrm>
            <a:off x="1108075" y="4892322"/>
            <a:ext cx="9975850" cy="73914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ko-KR" sz="1800" dirty="0" smtClean="0">
                <a:latin typeface="Arial" panose="020B0604020202020204" pitchFamily="34" charset="0"/>
                <a:ea typeface="KoPubWorldBatang Medium" panose="00000600000000000000" pitchFamily="2" charset="-127"/>
                <a:cs typeface="Arial" panose="020B0604020202020204" pitchFamily="34" charset="0"/>
              </a:rPr>
              <a:t>Hyejin Yoo </a:t>
            </a:r>
          </a:p>
          <a:p>
            <a:pPr marL="0" indent="0" algn="ctr">
              <a:buNone/>
            </a:pPr>
            <a:r>
              <a:rPr lang="en-US" sz="1300" dirty="0">
                <a:latin typeface="Arial" panose="020B0604020202020204" pitchFamily="34" charset="0"/>
                <a:ea typeface="KoPubWorldBatang Medium" panose="00000600000000000000" pitchFamily="2" charset="-127"/>
                <a:cs typeface="Arial" panose="020B0604020202020204" pitchFamily="34" charset="0"/>
              </a:rPr>
              <a:t>h</a:t>
            </a:r>
            <a:r>
              <a:rPr lang="en-US" sz="1300" dirty="0" smtClean="0">
                <a:latin typeface="Arial" panose="020B0604020202020204" pitchFamily="34" charset="0"/>
                <a:ea typeface="KoPubWorldBatang Medium" panose="00000600000000000000" pitchFamily="2" charset="-127"/>
                <a:cs typeface="Arial" panose="020B0604020202020204" pitchFamily="34" charset="0"/>
              </a:rPr>
              <a:t>yejin.yoo@kr.boell.org</a:t>
            </a:r>
            <a:endParaRPr lang="en-US" sz="1300" dirty="0">
              <a:latin typeface="Arial" panose="020B0604020202020204" pitchFamily="34" charset="0"/>
              <a:ea typeface="KoPubWorldBatang Medium" panose="00000600000000000000" pitchFamily="2" charset="-127"/>
              <a:cs typeface="Arial" panose="020B0604020202020204" pitchFamily="34"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9184" y="290257"/>
            <a:ext cx="2633473" cy="571520"/>
          </a:xfrm>
          <a:prstGeom prst="rect">
            <a:avLst/>
          </a:prstGeom>
        </p:spPr>
      </p:pic>
    </p:spTree>
    <p:extLst>
      <p:ext uri="{BB962C8B-B14F-4D97-AF65-F5344CB8AC3E}">
        <p14:creationId xmlns:p14="http://schemas.microsoft.com/office/powerpoint/2010/main" val="35443172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57637" y="2512248"/>
            <a:ext cx="8876725" cy="1569660"/>
          </a:xfrm>
          <a:prstGeom prst="rect">
            <a:avLst/>
          </a:prstGeom>
        </p:spPr>
        <p:txBody>
          <a:bodyPr wrap="none">
            <a:spAutoFit/>
          </a:bodyPr>
          <a:lstStyle/>
          <a:p>
            <a:pPr algn="ctr"/>
            <a:r>
              <a:rPr lang="en-US" sz="3200" dirty="0" smtClean="0">
                <a:latin typeface="Arial" panose="020B0604020202020204" pitchFamily="34" charset="0"/>
                <a:cs typeface="Arial" panose="020B0604020202020204" pitchFamily="34" charset="0"/>
              </a:rPr>
              <a:t>How to mix the media?</a:t>
            </a:r>
          </a:p>
          <a:p>
            <a:pPr algn="ctr"/>
            <a:endParaRPr lang="en-US" sz="3200" dirty="0">
              <a:latin typeface="Arial" panose="020B0604020202020204" pitchFamily="34" charset="0"/>
              <a:cs typeface="Arial" panose="020B0604020202020204" pitchFamily="34" charset="0"/>
            </a:endParaRPr>
          </a:p>
          <a:p>
            <a:pPr algn="ctr"/>
            <a:r>
              <a:rPr lang="en-US" sz="3200" dirty="0">
                <a:latin typeface="Arial" panose="020B0604020202020204" pitchFamily="34" charset="0"/>
                <a:cs typeface="Arial" panose="020B0604020202020204" pitchFamily="34" charset="0"/>
              </a:rPr>
              <a:t>It’s </a:t>
            </a:r>
            <a:r>
              <a:rPr lang="en-US" sz="3200" dirty="0" smtClean="0">
                <a:latin typeface="Arial" panose="020B0604020202020204" pitchFamily="34" charset="0"/>
                <a:cs typeface="Arial" panose="020B0604020202020204" pitchFamily="34" charset="0"/>
              </a:rPr>
              <a:t>about how much money &amp; how many people</a:t>
            </a:r>
          </a:p>
        </p:txBody>
      </p:sp>
      <p:sp>
        <p:nvSpPr>
          <p:cNvPr id="3" name="Rectangle 2"/>
          <p:cNvSpPr/>
          <p:nvPr/>
        </p:nvSpPr>
        <p:spPr>
          <a:xfrm>
            <a:off x="2854246" y="1136134"/>
            <a:ext cx="6483506" cy="461665"/>
          </a:xfrm>
          <a:prstGeom prst="rect">
            <a:avLst/>
          </a:prstGeom>
          <a:solidFill>
            <a:schemeClr val="tx1"/>
          </a:solidFill>
          <a:ln>
            <a:solidFill>
              <a:schemeClr val="bg1"/>
            </a:solidFill>
          </a:ln>
        </p:spPr>
        <p:txBody>
          <a:bodyPr wrap="none">
            <a:spAutoFit/>
          </a:bodyPr>
          <a:lstStyle/>
          <a:p>
            <a:pPr algn="ctr"/>
            <a:r>
              <a:rPr lang="en-US" sz="2400" dirty="0">
                <a:solidFill>
                  <a:schemeClr val="bg1"/>
                </a:solidFill>
                <a:latin typeface="Arial" panose="020B0604020202020204" pitchFamily="34" charset="0"/>
                <a:cs typeface="Arial" panose="020B0604020202020204" pitchFamily="34" charset="0"/>
              </a:rPr>
              <a:t>Perspectives Needed by Civil Society Activists</a:t>
            </a:r>
          </a:p>
        </p:txBody>
      </p:sp>
      <p:sp>
        <p:nvSpPr>
          <p:cNvPr id="4" name="Rectangle 3"/>
          <p:cNvSpPr/>
          <p:nvPr/>
        </p:nvSpPr>
        <p:spPr>
          <a:xfrm>
            <a:off x="4350970" y="4869357"/>
            <a:ext cx="3490058" cy="461665"/>
          </a:xfrm>
          <a:prstGeom prst="rect">
            <a:avLst/>
          </a:prstGeom>
          <a:solidFill>
            <a:schemeClr val="tx1"/>
          </a:solidFill>
          <a:ln>
            <a:solidFill>
              <a:schemeClr val="bg1"/>
            </a:solidFill>
          </a:ln>
        </p:spPr>
        <p:txBody>
          <a:bodyPr wrap="none">
            <a:spAutoFit/>
          </a:bodyPr>
          <a:lstStyle/>
          <a:p>
            <a:pPr algn="ctr"/>
            <a:r>
              <a:rPr lang="en-US" sz="2400" dirty="0" smtClean="0">
                <a:solidFill>
                  <a:schemeClr val="bg1"/>
                </a:solidFill>
                <a:latin typeface="Arial" panose="020B0604020202020204" pitchFamily="34" charset="0"/>
                <a:cs typeface="Arial" panose="020B0604020202020204" pitchFamily="34" charset="0"/>
              </a:rPr>
              <a:t>data – friendly approach</a:t>
            </a:r>
            <a:endParaRPr lang="en-US"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482124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ur main activities are"/>
          <p:cNvSpPr txBox="1">
            <a:spLocks/>
          </p:cNvSpPr>
          <p:nvPr/>
        </p:nvSpPr>
        <p:spPr>
          <a:xfrm>
            <a:off x="737952" y="608818"/>
            <a:ext cx="9914808" cy="59385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smtClean="0">
                <a:latin typeface="Arial" panose="020B0604020202020204" pitchFamily="34" charset="0"/>
                <a:cs typeface="Arial" panose="020B0604020202020204" pitchFamily="34" charset="0"/>
              </a:rPr>
              <a:t>PR managers main activities are mostly </a:t>
            </a:r>
            <a:endParaRPr lang="en-US" sz="3200" dirty="0">
              <a:latin typeface="Arial" panose="020B0604020202020204" pitchFamily="34" charset="0"/>
              <a:cs typeface="Arial" panose="020B0604020202020204" pitchFamily="34" charset="0"/>
            </a:endParaRPr>
          </a:p>
        </p:txBody>
      </p:sp>
      <p:sp>
        <p:nvSpPr>
          <p:cNvPr id="4" name="인식개선…"/>
          <p:cNvSpPr/>
          <p:nvPr/>
        </p:nvSpPr>
        <p:spPr>
          <a:xfrm>
            <a:off x="3674635" y="1748599"/>
            <a:ext cx="1824102" cy="1824102"/>
          </a:xfrm>
          <a:prstGeom prst="ellipse">
            <a:avLst/>
          </a:prstGeom>
          <a:ln w="38100">
            <a:solidFill>
              <a:srgbClr val="000000"/>
            </a:solid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pPr algn="ctr" defTabSz="825500">
              <a:defRPr sz="4000">
                <a:solidFill>
                  <a:srgbClr val="000000"/>
                </a:solidFill>
                <a:latin typeface="Helvetica Neue Medium"/>
                <a:ea typeface="Helvetica Neue Medium"/>
                <a:cs typeface="Helvetica Neue Medium"/>
                <a:sym typeface="Helvetica Neue Medium"/>
              </a:defRPr>
            </a:pPr>
            <a:r>
              <a:rPr lang="en-US" sz="1600" b="1" dirty="0" smtClean="0">
                <a:latin typeface="Arial" panose="020B0604020202020204" pitchFamily="34" charset="0"/>
                <a:ea typeface="KoPubWorldBatang Medium" panose="00000600000000000000" pitchFamily="2" charset="-127"/>
                <a:cs typeface="Arial" panose="020B0604020202020204" pitchFamily="34" charset="0"/>
              </a:rPr>
              <a:t>Campaign</a:t>
            </a:r>
            <a:endParaRPr sz="1600" b="1" dirty="0">
              <a:latin typeface="Arial" panose="020B0604020202020204" pitchFamily="34" charset="0"/>
              <a:ea typeface="KoPubWorldBatang Medium" panose="00000600000000000000" pitchFamily="2" charset="-127"/>
              <a:cs typeface="Arial" panose="020B0604020202020204" pitchFamily="34" charset="0"/>
            </a:endParaRPr>
          </a:p>
        </p:txBody>
      </p:sp>
      <p:sp>
        <p:nvSpPr>
          <p:cNvPr id="5" name="후원확보…"/>
          <p:cNvSpPr/>
          <p:nvPr/>
        </p:nvSpPr>
        <p:spPr>
          <a:xfrm>
            <a:off x="6739314" y="1748599"/>
            <a:ext cx="1824102" cy="1824102"/>
          </a:xfrm>
          <a:prstGeom prst="ellipse">
            <a:avLst/>
          </a:prstGeom>
          <a:ln w="38100">
            <a:solidFill>
              <a:srgbClr val="000000"/>
            </a:solid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pPr algn="ctr" defTabSz="825500">
              <a:defRPr sz="4000">
                <a:solidFill>
                  <a:srgbClr val="000000"/>
                </a:solidFill>
                <a:latin typeface="Helvetica Neue Medium"/>
                <a:ea typeface="Helvetica Neue Medium"/>
                <a:cs typeface="Helvetica Neue Medium"/>
                <a:sym typeface="Helvetica Neue Medium"/>
              </a:defRPr>
            </a:pPr>
            <a:r>
              <a:rPr lang="en-US" sz="1600" b="1" dirty="0">
                <a:latin typeface="Arial" panose="020B0604020202020204" pitchFamily="34" charset="0"/>
                <a:ea typeface="KoPubWorldBatang Medium" panose="00000600000000000000" pitchFamily="2" charset="-127"/>
                <a:cs typeface="Arial" panose="020B0604020202020204" pitchFamily="34" charset="0"/>
              </a:rPr>
              <a:t>Fundraising</a:t>
            </a:r>
          </a:p>
        </p:txBody>
      </p:sp>
      <p:sp>
        <p:nvSpPr>
          <p:cNvPr id="9" name="Left-Right Arrow 8"/>
          <p:cNvSpPr/>
          <p:nvPr/>
        </p:nvSpPr>
        <p:spPr>
          <a:xfrm>
            <a:off x="5870575" y="2578100"/>
            <a:ext cx="450850" cy="165100"/>
          </a:xfrm>
          <a:prstGeom prst="lef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54802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ur main activities are"/>
          <p:cNvSpPr txBox="1">
            <a:spLocks/>
          </p:cNvSpPr>
          <p:nvPr/>
        </p:nvSpPr>
        <p:spPr>
          <a:xfrm>
            <a:off x="737952" y="608818"/>
            <a:ext cx="9914808" cy="59385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smtClean="0">
                <a:latin typeface="Arial" panose="020B0604020202020204" pitchFamily="34" charset="0"/>
                <a:cs typeface="Arial" panose="020B0604020202020204" pitchFamily="34" charset="0"/>
              </a:rPr>
              <a:t>PR managers main activities are mostly </a:t>
            </a:r>
            <a:endParaRPr lang="en-US" sz="3200" dirty="0">
              <a:latin typeface="Arial" panose="020B0604020202020204" pitchFamily="34" charset="0"/>
              <a:cs typeface="Arial" panose="020B0604020202020204" pitchFamily="34" charset="0"/>
            </a:endParaRPr>
          </a:p>
        </p:txBody>
      </p:sp>
      <p:sp>
        <p:nvSpPr>
          <p:cNvPr id="4" name="인식개선…"/>
          <p:cNvSpPr/>
          <p:nvPr/>
        </p:nvSpPr>
        <p:spPr>
          <a:xfrm>
            <a:off x="3674635" y="1743443"/>
            <a:ext cx="1824102" cy="1824102"/>
          </a:xfrm>
          <a:prstGeom prst="ellipse">
            <a:avLst/>
          </a:prstGeom>
          <a:solidFill>
            <a:schemeClr val="tx1"/>
          </a:solidFill>
          <a:ln w="38100">
            <a:solidFill>
              <a:srgbClr val="000000"/>
            </a:solid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pPr algn="ctr" defTabSz="825500">
              <a:defRPr sz="4000">
                <a:solidFill>
                  <a:srgbClr val="000000"/>
                </a:solidFill>
                <a:latin typeface="Helvetica Neue Medium"/>
                <a:ea typeface="Helvetica Neue Medium"/>
                <a:cs typeface="Helvetica Neue Medium"/>
                <a:sym typeface="Helvetica Neue Medium"/>
              </a:defRPr>
            </a:pPr>
            <a:r>
              <a:rPr lang="en-US" sz="1400" b="1" dirty="0" smtClean="0">
                <a:solidFill>
                  <a:schemeClr val="bg1"/>
                </a:solidFill>
                <a:latin typeface="Arial" panose="020B0604020202020204" pitchFamily="34" charset="0"/>
                <a:ea typeface="KoPubWorldBatang Medium" panose="00000600000000000000" pitchFamily="2" charset="-127"/>
                <a:cs typeface="Arial" panose="020B0604020202020204" pitchFamily="34" charset="0"/>
              </a:rPr>
              <a:t>Raising Awareness</a:t>
            </a:r>
            <a:endParaRPr lang="en-US" sz="1400" b="1" dirty="0">
              <a:solidFill>
                <a:schemeClr val="bg1"/>
              </a:solidFill>
              <a:latin typeface="Arial" panose="020B0604020202020204" pitchFamily="34" charset="0"/>
              <a:ea typeface="KoPubWorldBatang Medium" panose="00000600000000000000" pitchFamily="2" charset="-127"/>
              <a:cs typeface="Arial" panose="020B0604020202020204" pitchFamily="34" charset="0"/>
            </a:endParaRPr>
          </a:p>
        </p:txBody>
      </p:sp>
      <p:sp>
        <p:nvSpPr>
          <p:cNvPr id="5" name="후원확보…"/>
          <p:cNvSpPr/>
          <p:nvPr/>
        </p:nvSpPr>
        <p:spPr>
          <a:xfrm>
            <a:off x="6739314" y="1743443"/>
            <a:ext cx="1824102" cy="1824102"/>
          </a:xfrm>
          <a:prstGeom prst="ellipse">
            <a:avLst/>
          </a:prstGeom>
          <a:solidFill>
            <a:schemeClr val="tx1"/>
          </a:solidFill>
          <a:ln w="38100">
            <a:solidFill>
              <a:srgbClr val="000000"/>
            </a:solid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pPr algn="ctr" defTabSz="825500">
              <a:defRPr sz="4000">
                <a:solidFill>
                  <a:srgbClr val="000000"/>
                </a:solidFill>
                <a:latin typeface="Helvetica Neue Medium"/>
                <a:ea typeface="Helvetica Neue Medium"/>
                <a:cs typeface="Helvetica Neue Medium"/>
                <a:sym typeface="Helvetica Neue Medium"/>
              </a:defRPr>
            </a:pPr>
            <a:r>
              <a:rPr lang="en-US" sz="1400" b="1" dirty="0" smtClean="0">
                <a:solidFill>
                  <a:schemeClr val="bg1"/>
                </a:solidFill>
                <a:latin typeface="Arial" panose="020B0604020202020204" pitchFamily="34" charset="0"/>
                <a:ea typeface="KoPubWorldBatang Medium" panose="00000600000000000000" pitchFamily="2" charset="-127"/>
                <a:cs typeface="Arial" panose="020B0604020202020204" pitchFamily="34" charset="0"/>
              </a:rPr>
              <a:t>Sponsorship</a:t>
            </a:r>
            <a:endParaRPr sz="1400" b="1" dirty="0">
              <a:solidFill>
                <a:schemeClr val="bg1"/>
              </a:solidFill>
              <a:latin typeface="Arial" panose="020B0604020202020204" pitchFamily="34" charset="0"/>
              <a:ea typeface="KoPubWorldBatang Medium" panose="00000600000000000000" pitchFamily="2" charset="-127"/>
              <a:cs typeface="Arial" panose="020B0604020202020204" pitchFamily="34" charset="0"/>
            </a:endParaRPr>
          </a:p>
        </p:txBody>
      </p:sp>
      <p:sp>
        <p:nvSpPr>
          <p:cNvPr id="9" name="Left-Right Arrow 8"/>
          <p:cNvSpPr/>
          <p:nvPr/>
        </p:nvSpPr>
        <p:spPr>
          <a:xfrm>
            <a:off x="5870575" y="2572944"/>
            <a:ext cx="450850" cy="165100"/>
          </a:xfrm>
          <a:prstGeom prst="lef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3" name="목표설정과…"/>
          <p:cNvSpPr txBox="1"/>
          <p:nvPr/>
        </p:nvSpPr>
        <p:spPr>
          <a:xfrm>
            <a:off x="3271514" y="3901636"/>
            <a:ext cx="2630344" cy="23185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defPPr>
              <a:defRPr lang="en-US"/>
            </a:defPPr>
            <a:lvl1pPr algn="ctr">
              <a:defRPr sz="1600">
                <a:solidFill>
                  <a:srgbClr val="000000"/>
                </a:solidFill>
                <a:latin typeface="Sitka Display" pitchFamily="2" charset="0"/>
                <a:ea typeface="Helvetica Neue Thin"/>
                <a:cs typeface="Helvetica Neue Thin"/>
              </a:defRPr>
            </a:lvl1pPr>
          </a:lstStyle>
          <a:p>
            <a:r>
              <a:rPr lang="en-US" sz="1400" dirty="0" smtClean="0">
                <a:latin typeface="Arial" panose="020B0604020202020204" pitchFamily="34" charset="0"/>
                <a:cs typeface="Arial" panose="020B0604020202020204" pitchFamily="34" charset="0"/>
              </a:rPr>
              <a:t>Petition Campaign</a:t>
            </a:r>
          </a:p>
          <a:p>
            <a:r>
              <a:rPr lang="en-US" sz="1400" dirty="0" smtClean="0">
                <a:latin typeface="Arial" panose="020B0604020202020204" pitchFamily="34" charset="0"/>
                <a:cs typeface="Arial" panose="020B0604020202020204" pitchFamily="34" charset="0"/>
              </a:rPr>
              <a:t>Public Demonstration </a:t>
            </a:r>
          </a:p>
          <a:p>
            <a:r>
              <a:rPr lang="en-US" sz="1400" dirty="0" smtClean="0">
                <a:latin typeface="Arial" panose="020B0604020202020204" pitchFamily="34" charset="0"/>
                <a:cs typeface="Arial" panose="020B0604020202020204" pitchFamily="34" charset="0"/>
              </a:rPr>
              <a:t>Press Release</a:t>
            </a:r>
          </a:p>
          <a:p>
            <a:r>
              <a:rPr lang="en-US" sz="1400" dirty="0" smtClean="0">
                <a:latin typeface="Arial" panose="020B0604020202020204" pitchFamily="34" charset="0"/>
                <a:cs typeface="Arial" panose="020B0604020202020204" pitchFamily="34" charset="0"/>
              </a:rPr>
              <a:t>Social Media Challenge</a:t>
            </a:r>
          </a:p>
          <a:p>
            <a:r>
              <a:rPr lang="en-US" sz="1400" dirty="0" smtClean="0">
                <a:latin typeface="Arial" panose="020B0604020202020204" pitchFamily="34" charset="0"/>
                <a:cs typeface="Arial" panose="020B0604020202020204" pitchFamily="34" charset="0"/>
              </a:rPr>
              <a:t>Street Campaign</a:t>
            </a:r>
          </a:p>
          <a:p>
            <a:r>
              <a:rPr lang="en-US" sz="1400" dirty="0" smtClean="0">
                <a:latin typeface="Arial" panose="020B0604020202020204" pitchFamily="34" charset="0"/>
                <a:cs typeface="Arial" panose="020B0604020202020204" pitchFamily="34" charset="0"/>
              </a:rPr>
              <a:t>Broadcasting</a:t>
            </a:r>
          </a:p>
          <a:p>
            <a:r>
              <a:rPr lang="en-US" sz="1400" dirty="0" smtClean="0">
                <a:latin typeface="Arial" panose="020B0604020202020204" pitchFamily="34" charset="0"/>
                <a:cs typeface="Arial" panose="020B0604020202020204" pitchFamily="34" charset="0"/>
              </a:rPr>
              <a:t>Hashtag Campaign</a:t>
            </a:r>
          </a:p>
          <a:p>
            <a:r>
              <a:rPr lang="en-US" sz="1400" dirty="0" smtClean="0">
                <a:latin typeface="Arial" panose="020B0604020202020204" pitchFamily="34" charset="0"/>
                <a:cs typeface="Arial" panose="020B0604020202020204" pitchFamily="34" charset="0"/>
              </a:rPr>
              <a:t>Film / Documentary</a:t>
            </a:r>
          </a:p>
          <a:p>
            <a:r>
              <a:rPr lang="en-US" sz="1400" dirty="0" smtClean="0">
                <a:latin typeface="Arial" panose="020B0604020202020204" pitchFamily="34" charset="0"/>
                <a:cs typeface="Arial" panose="020B0604020202020204" pitchFamily="34" charset="0"/>
              </a:rPr>
              <a:t>Influencer</a:t>
            </a:r>
          </a:p>
          <a:p>
            <a:r>
              <a:rPr lang="en-US" sz="1400" dirty="0" smtClean="0">
                <a:latin typeface="Arial" panose="020B0604020202020204" pitchFamily="34" charset="0"/>
                <a:cs typeface="Arial" panose="020B0604020202020204" pitchFamily="34" charset="0"/>
              </a:rPr>
              <a:t>...</a:t>
            </a:r>
          </a:p>
        </p:txBody>
      </p:sp>
      <p:sp>
        <p:nvSpPr>
          <p:cNvPr id="14" name="목표설정과…"/>
          <p:cNvSpPr txBox="1"/>
          <p:nvPr/>
        </p:nvSpPr>
        <p:spPr>
          <a:xfrm>
            <a:off x="6336193" y="3901635"/>
            <a:ext cx="2630344" cy="23185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defPPr>
              <a:defRPr lang="en-US"/>
            </a:defPPr>
            <a:lvl1pPr algn="ctr">
              <a:defRPr sz="1600">
                <a:solidFill>
                  <a:srgbClr val="000000"/>
                </a:solidFill>
                <a:latin typeface="Sitka Display" pitchFamily="2" charset="0"/>
                <a:ea typeface="Helvetica Neue Thin"/>
                <a:cs typeface="Helvetica Neue Thin"/>
              </a:defRPr>
            </a:lvl1pPr>
          </a:lstStyle>
          <a:p>
            <a:r>
              <a:rPr lang="en-US" sz="1400" dirty="0" smtClean="0">
                <a:latin typeface="Arial" panose="020B0604020202020204" pitchFamily="34" charset="0"/>
                <a:cs typeface="Arial" panose="020B0604020202020204" pitchFamily="34" charset="0"/>
              </a:rPr>
              <a:t>Lead Generation</a:t>
            </a:r>
          </a:p>
          <a:p>
            <a:r>
              <a:rPr lang="en-US" sz="1400" dirty="0" smtClean="0">
                <a:latin typeface="Arial" panose="020B0604020202020204" pitchFamily="34" charset="0"/>
                <a:cs typeface="Arial" panose="020B0604020202020204" pitchFamily="34" charset="0"/>
              </a:rPr>
              <a:t>Monthly giving</a:t>
            </a:r>
          </a:p>
          <a:p>
            <a:r>
              <a:rPr lang="en-US" sz="1400" dirty="0" smtClean="0">
                <a:latin typeface="Arial" panose="020B0604020202020204" pitchFamily="34" charset="0"/>
                <a:cs typeface="Arial" panose="020B0604020202020204" pitchFamily="34" charset="0"/>
              </a:rPr>
              <a:t>Fundraising Campaign</a:t>
            </a:r>
          </a:p>
          <a:p>
            <a:r>
              <a:rPr lang="en-US" sz="1400" dirty="0" smtClean="0">
                <a:latin typeface="Arial" panose="020B0604020202020204" pitchFamily="34" charset="0"/>
                <a:cs typeface="Arial" panose="020B0604020202020204" pitchFamily="34" charset="0"/>
              </a:rPr>
              <a:t>Crowd Funding</a:t>
            </a:r>
          </a:p>
          <a:p>
            <a:r>
              <a:rPr lang="en-US" sz="1400" dirty="0" smtClean="0">
                <a:latin typeface="Arial" panose="020B0604020202020204" pitchFamily="34" charset="0"/>
                <a:cs typeface="Arial" panose="020B0604020202020204" pitchFamily="34" charset="0"/>
              </a:rPr>
              <a:t>Newsletter subscriptions</a:t>
            </a:r>
          </a:p>
          <a:p>
            <a:r>
              <a:rPr lang="en-US" sz="1400" dirty="0" smtClean="0">
                <a:latin typeface="Arial" panose="020B0604020202020204" pitchFamily="34" charset="0"/>
                <a:cs typeface="Arial" panose="020B0604020202020204" pitchFamily="34" charset="0"/>
              </a:rPr>
              <a:t>Impact Report</a:t>
            </a:r>
          </a:p>
          <a:p>
            <a:r>
              <a:rPr lang="en-US" sz="1400" dirty="0" smtClean="0">
                <a:latin typeface="Arial" panose="020B0604020202020204" pitchFamily="34" charset="0"/>
                <a:cs typeface="Arial" panose="020B0604020202020204" pitchFamily="34" charset="0"/>
              </a:rPr>
              <a:t>Communities &amp; Meet ups</a:t>
            </a:r>
          </a:p>
          <a:p>
            <a:r>
              <a:rPr lang="en-US" sz="1400" dirty="0" smtClean="0">
                <a:latin typeface="Arial" panose="020B0604020202020204" pitchFamily="34" charset="0"/>
                <a:cs typeface="Arial" panose="020B0604020202020204" pitchFamily="34" charset="0"/>
              </a:rPr>
              <a:t>Merchandise</a:t>
            </a:r>
          </a:p>
          <a:p>
            <a:r>
              <a:rPr lang="en-US" sz="1400" dirty="0" smtClean="0">
                <a:latin typeface="Arial" panose="020B0604020202020204" pitchFamily="34" charset="0"/>
                <a:cs typeface="Arial" panose="020B0604020202020204" pitchFamily="34" charset="0"/>
              </a:rPr>
              <a:t>Tracking &amp; Analyzing</a:t>
            </a:r>
          </a:p>
          <a:p>
            <a:r>
              <a:rPr lang="en-US" sz="1400" dirty="0" smtClean="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3613567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ur main activities are"/>
          <p:cNvSpPr txBox="1">
            <a:spLocks/>
          </p:cNvSpPr>
          <p:nvPr/>
        </p:nvSpPr>
        <p:spPr>
          <a:xfrm>
            <a:off x="737952" y="608818"/>
            <a:ext cx="9914808" cy="59385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smtClean="0">
                <a:latin typeface="Arial" panose="020B0604020202020204" pitchFamily="34" charset="0"/>
                <a:cs typeface="Arial" panose="020B0604020202020204" pitchFamily="34" charset="0"/>
              </a:rPr>
              <a:t>Data Driven Perspective </a:t>
            </a:r>
            <a:endParaRPr lang="en-US" sz="32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2"/>
          <a:srcRect l="-1" r="25881"/>
          <a:stretch/>
        </p:blipFill>
        <p:spPr>
          <a:xfrm>
            <a:off x="4607094" y="1985679"/>
            <a:ext cx="7059235" cy="3857466"/>
          </a:xfrm>
          <a:prstGeom prst="rect">
            <a:avLst/>
          </a:prstGeom>
        </p:spPr>
      </p:pic>
      <p:sp>
        <p:nvSpPr>
          <p:cNvPr id="7" name="목표설정과…"/>
          <p:cNvSpPr txBox="1"/>
          <p:nvPr/>
        </p:nvSpPr>
        <p:spPr>
          <a:xfrm>
            <a:off x="1071154" y="1985679"/>
            <a:ext cx="3019940" cy="38574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defPPr>
              <a:defRPr lang="en-US"/>
            </a:defPPr>
            <a:lvl1pPr algn="ctr">
              <a:defRPr sz="1600">
                <a:solidFill>
                  <a:srgbClr val="000000"/>
                </a:solidFill>
                <a:latin typeface="Sitka Display" pitchFamily="2" charset="0"/>
                <a:ea typeface="Helvetica Neue Thin"/>
                <a:cs typeface="Helvetica Neue Thin"/>
              </a:defRPr>
            </a:lvl1pPr>
          </a:lstStyle>
          <a:p>
            <a:r>
              <a:rPr lang="en-US" sz="2800" i="1" dirty="0" smtClean="0">
                <a:latin typeface="Arial" panose="020B0604020202020204" pitchFamily="34" charset="0"/>
                <a:cs typeface="Arial" panose="020B0604020202020204" pitchFamily="34" charset="0"/>
              </a:rPr>
              <a:t>We should learn</a:t>
            </a:r>
          </a:p>
          <a:p>
            <a:endParaRPr lang="en-US" sz="1800" dirty="0">
              <a:latin typeface="Arial" panose="020B0604020202020204" pitchFamily="34" charset="0"/>
              <a:cs typeface="Arial" panose="020B0604020202020204" pitchFamily="34" charset="0"/>
            </a:endParaRPr>
          </a:p>
          <a:p>
            <a:r>
              <a:rPr lang="en-US" sz="1800" dirty="0" smtClean="0">
                <a:latin typeface="Arial" panose="020B0604020202020204" pitchFamily="34" charset="0"/>
                <a:cs typeface="Arial" panose="020B0604020202020204" pitchFamily="34" charset="0"/>
              </a:rPr>
              <a:t>Reach</a:t>
            </a:r>
          </a:p>
          <a:p>
            <a:r>
              <a:rPr lang="en-US" sz="1800" dirty="0" smtClean="0">
                <a:latin typeface="Arial" panose="020B0604020202020204" pitchFamily="34" charset="0"/>
                <a:cs typeface="Arial" panose="020B0604020202020204" pitchFamily="34" charset="0"/>
              </a:rPr>
              <a:t>Traffic</a:t>
            </a:r>
          </a:p>
          <a:p>
            <a:r>
              <a:rPr lang="en-US" sz="1800" dirty="0" smtClean="0">
                <a:latin typeface="Arial" panose="020B0604020202020204" pitchFamily="34" charset="0"/>
                <a:cs typeface="Arial" panose="020B0604020202020204" pitchFamily="34" charset="0"/>
              </a:rPr>
              <a:t>Clicks</a:t>
            </a:r>
          </a:p>
          <a:p>
            <a:r>
              <a:rPr lang="en-US" sz="1800" dirty="0" smtClean="0">
                <a:latin typeface="Arial" panose="020B0604020202020204" pitchFamily="34" charset="0"/>
                <a:cs typeface="Arial" panose="020B0604020202020204" pitchFamily="34" charset="0"/>
              </a:rPr>
              <a:t>CPA</a:t>
            </a:r>
          </a:p>
          <a:p>
            <a:r>
              <a:rPr lang="en-US" sz="1800" dirty="0" smtClean="0">
                <a:latin typeface="Arial" panose="020B0604020202020204" pitchFamily="34" charset="0"/>
                <a:cs typeface="Arial" panose="020B0604020202020204" pitchFamily="34" charset="0"/>
              </a:rPr>
              <a:t>…</a:t>
            </a:r>
          </a:p>
          <a:p>
            <a:r>
              <a:rPr lang="en-US" sz="1800" dirty="0" smtClean="0">
                <a:latin typeface="Arial" panose="020B0604020202020204" pitchFamily="34" charset="0"/>
                <a:cs typeface="Arial" panose="020B0604020202020204" pitchFamily="34" charset="0"/>
              </a:rPr>
              <a:t>UTM Tagging</a:t>
            </a:r>
          </a:p>
          <a:p>
            <a:r>
              <a:rPr lang="en-US" sz="1800" dirty="0" smtClean="0">
                <a:latin typeface="Arial" panose="020B0604020202020204" pitchFamily="34" charset="0"/>
                <a:cs typeface="Arial" panose="020B0604020202020204" pitchFamily="34" charset="0"/>
              </a:rPr>
              <a:t>Google Analytics</a:t>
            </a:r>
          </a:p>
          <a:p>
            <a:r>
              <a:rPr lang="en-US" sz="1800" dirty="0" smtClean="0">
                <a:latin typeface="Arial" panose="020B0604020202020204" pitchFamily="34" charset="0"/>
                <a:cs typeface="Arial" panose="020B0604020202020204" pitchFamily="34" charset="0"/>
              </a:rPr>
              <a:t>Performance Tracking</a:t>
            </a:r>
          </a:p>
          <a:p>
            <a:r>
              <a:rPr lang="en-US" sz="1800" dirty="0">
                <a:latin typeface="Arial" panose="020B0604020202020204" pitchFamily="34" charset="0"/>
                <a:cs typeface="Arial" panose="020B0604020202020204" pitchFamily="34" charset="0"/>
              </a:rPr>
              <a:t>Conversion rate</a:t>
            </a:r>
          </a:p>
          <a:p>
            <a:r>
              <a:rPr lang="en-US" sz="1800" dirty="0">
                <a:latin typeface="Arial" panose="020B0604020202020204" pitchFamily="34" charset="0"/>
                <a:cs typeface="Arial" panose="020B0604020202020204" pitchFamily="34" charset="0"/>
              </a:rPr>
              <a:t>A/B </a:t>
            </a:r>
            <a:r>
              <a:rPr lang="en-US" sz="1800" dirty="0" smtClean="0">
                <a:latin typeface="Arial" panose="020B0604020202020204" pitchFamily="34" charset="0"/>
                <a:cs typeface="Arial" panose="020B0604020202020204" pitchFamily="34" charset="0"/>
              </a:rPr>
              <a:t>Testing</a:t>
            </a:r>
          </a:p>
          <a:p>
            <a:r>
              <a:rPr lang="en-US" sz="1800" dirty="0" smtClean="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6509508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96753" y="2972940"/>
            <a:ext cx="4798493" cy="584775"/>
          </a:xfrm>
          <a:prstGeom prst="rect">
            <a:avLst/>
          </a:prstGeom>
        </p:spPr>
        <p:txBody>
          <a:bodyPr wrap="none">
            <a:spAutoFit/>
          </a:bodyPr>
          <a:lstStyle/>
          <a:p>
            <a:pPr algn="ctr"/>
            <a:r>
              <a:rPr lang="en-US" sz="3200" dirty="0" smtClean="0">
                <a:latin typeface="Arial" panose="020B0604020202020204" pitchFamily="34" charset="0"/>
                <a:cs typeface="Arial" panose="020B0604020202020204" pitchFamily="34" charset="0"/>
              </a:rPr>
              <a:t>It’s not about the number.</a:t>
            </a:r>
          </a:p>
        </p:txBody>
      </p:sp>
      <p:sp>
        <p:nvSpPr>
          <p:cNvPr id="6" name="Rectangle 5"/>
          <p:cNvSpPr/>
          <p:nvPr/>
        </p:nvSpPr>
        <p:spPr>
          <a:xfrm>
            <a:off x="4301276" y="1453057"/>
            <a:ext cx="3589445" cy="461665"/>
          </a:xfrm>
          <a:prstGeom prst="rect">
            <a:avLst/>
          </a:prstGeom>
          <a:solidFill>
            <a:schemeClr val="tx1"/>
          </a:solidFill>
          <a:ln>
            <a:solidFill>
              <a:schemeClr val="bg1"/>
            </a:solidFill>
          </a:ln>
        </p:spPr>
        <p:txBody>
          <a:bodyPr wrap="none">
            <a:spAutoFit/>
          </a:bodyPr>
          <a:lstStyle/>
          <a:p>
            <a:pPr algn="ctr"/>
            <a:r>
              <a:rPr lang="en-US" sz="2400" dirty="0" smtClean="0">
                <a:solidFill>
                  <a:schemeClr val="bg1"/>
                </a:solidFill>
                <a:latin typeface="Arial" panose="020B0604020202020204" pitchFamily="34" charset="0"/>
                <a:cs typeface="Arial" panose="020B0604020202020204" pitchFamily="34" charset="0"/>
              </a:rPr>
              <a:t>From Metrics to Meaning</a:t>
            </a:r>
            <a:endParaRPr lang="en-US"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577914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flipH="1">
            <a:off x="3041225" y="302684"/>
            <a:ext cx="6075681" cy="461665"/>
          </a:xfrm>
          <a:prstGeom prst="rect">
            <a:avLst/>
          </a:prstGeom>
          <a:noFill/>
        </p:spPr>
        <p:txBody>
          <a:bodyPr wrap="square" rtlCol="0">
            <a:spAutoFit/>
          </a:bodyPr>
          <a:lstStyle/>
          <a:p>
            <a:pPr algn="ctr"/>
            <a:r>
              <a:rPr lang="en-US" sz="2400" dirty="0" smtClean="0">
                <a:latin typeface="Arial" panose="020B0604020202020204" pitchFamily="34" charset="0"/>
                <a:cs typeface="Arial" panose="020B0604020202020204" pitchFamily="34" charset="0"/>
              </a:rPr>
              <a:t>#</a:t>
            </a:r>
            <a:r>
              <a:rPr lang="en-US" sz="2400" dirty="0" err="1" smtClean="0">
                <a:latin typeface="Arial" panose="020B0604020202020204" pitchFamily="34" charset="0"/>
                <a:cs typeface="Arial" panose="020B0604020202020204" pitchFamily="34" charset="0"/>
              </a:rPr>
              <a:t>WeAccept</a:t>
            </a:r>
            <a:endParaRPr lang="en-US" sz="2400" dirty="0">
              <a:latin typeface="Arial" panose="020B0604020202020204" pitchFamily="34" charset="0"/>
              <a:cs typeface="Arial" panose="020B0604020202020204" pitchFamily="34" charset="0"/>
            </a:endParaRPr>
          </a:p>
        </p:txBody>
      </p:sp>
      <p:pic>
        <p:nvPicPr>
          <p:cNvPr id="2" name="yetFk7QoSck"/>
          <p:cNvPicPr>
            <a:picLocks noRot="1" noChangeAspect="1"/>
          </p:cNvPicPr>
          <p:nvPr>
            <a:videoFile r:link="rId1"/>
          </p:nvPr>
        </p:nvPicPr>
        <p:blipFill>
          <a:blip r:embed="rId3"/>
          <a:stretch>
            <a:fillRect/>
          </a:stretch>
        </p:blipFill>
        <p:spPr>
          <a:xfrm>
            <a:off x="1423809" y="1009385"/>
            <a:ext cx="9310511" cy="5237163"/>
          </a:xfrm>
          <a:prstGeom prst="rect">
            <a:avLst/>
          </a:prstGeom>
        </p:spPr>
      </p:pic>
    </p:spTree>
    <p:extLst>
      <p:ext uri="{BB962C8B-B14F-4D97-AF65-F5344CB8AC3E}">
        <p14:creationId xmlns:p14="http://schemas.microsoft.com/office/powerpoint/2010/main" val="27615499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0</TotalTime>
  <Words>350</Words>
  <Application>Microsoft Office PowerPoint</Application>
  <PresentationFormat>Widescreen</PresentationFormat>
  <Paragraphs>105</Paragraphs>
  <Slides>30</Slides>
  <Notes>0</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Helvetica Neue Medium</vt:lpstr>
      <vt:lpstr>Helvetica Neue Thin</vt:lpstr>
      <vt:lpstr>KoPubWorldBatang Medium</vt:lpstr>
      <vt:lpstr>맑은 고딕</vt:lpstr>
      <vt:lpstr>Arial</vt:lpstr>
      <vt:lpstr>Calibri</vt:lpstr>
      <vt:lpstr>Calibri Light</vt:lpstr>
      <vt:lpstr>Office Theme</vt:lpstr>
      <vt:lpstr>  Civil Society’s Engagement through Social Media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Heinrich Boell Stiftung e. V.</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Hyejin Yoo</dc:creator>
  <cp:lastModifiedBy>Hyejin Yoo</cp:lastModifiedBy>
  <cp:revision>362</cp:revision>
  <dcterms:created xsi:type="dcterms:W3CDTF">2025-04-30T06:01:34Z</dcterms:created>
  <dcterms:modified xsi:type="dcterms:W3CDTF">2025-06-02T05:51:40Z</dcterms:modified>
</cp:coreProperties>
</file>