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2" r:id="rId3"/>
    <p:sldId id="278" r:id="rId4"/>
    <p:sldId id="277" r:id="rId5"/>
    <p:sldId id="258" r:id="rId6"/>
    <p:sldId id="294" r:id="rId7"/>
    <p:sldId id="281" r:id="rId8"/>
    <p:sldId id="293" r:id="rId9"/>
    <p:sldId id="283" r:id="rId10"/>
    <p:sldId id="284" r:id="rId11"/>
    <p:sldId id="285" r:id="rId12"/>
    <p:sldId id="289" r:id="rId13"/>
    <p:sldId id="300" r:id="rId14"/>
    <p:sldId id="330" r:id="rId15"/>
    <p:sldId id="332" r:id="rId16"/>
    <p:sldId id="29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287" r:id="rId27"/>
    <p:sldId id="291" r:id="rId28"/>
    <p:sldId id="306" r:id="rId29"/>
    <p:sldId id="309" r:id="rId30"/>
    <p:sldId id="328" r:id="rId31"/>
    <p:sldId id="307" r:id="rId32"/>
    <p:sldId id="288" r:id="rId33"/>
    <p:sldId id="329" r:id="rId34"/>
    <p:sldId id="270" r:id="rId35"/>
    <p:sldId id="265" r:id="rId36"/>
  </p:sldIdLst>
  <p:sldSz cx="9144000" cy="6858000" type="screen4x3"/>
  <p:notesSz cx="6807200" cy="9939338"/>
  <p:embeddedFontLst>
    <p:embeddedFont>
      <p:font typeface="나눔바른고딕" panose="020B0603020101020101" pitchFamily="50" charset="-127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맑은 고딕" panose="020B0503020000020004" pitchFamily="50" charset="-127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2DBAA7"/>
    <a:srgbClr val="FF8447"/>
    <a:srgbClr val="FA5400"/>
    <a:srgbClr val="DA74A2"/>
    <a:srgbClr val="D87684"/>
    <a:srgbClr val="0033CC"/>
    <a:srgbClr val="0000FF"/>
    <a:srgbClr val="FA17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3" autoAdjust="0"/>
    <p:restoredTop sz="86060" autoAdjust="0"/>
  </p:normalViewPr>
  <p:slideViewPr>
    <p:cSldViewPr>
      <p:cViewPr varScale="1">
        <p:scale>
          <a:sx n="100" d="100"/>
          <a:sy n="100" d="100"/>
        </p:scale>
        <p:origin x="22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92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9874E-7C97-4AA0-B317-12E76B0A2CCA}" type="doc">
      <dgm:prSet loTypeId="urn:microsoft.com/office/officeart/2005/8/layout/chevron1" loCatId="process" qsTypeId="urn:microsoft.com/office/officeart/2005/8/quickstyle/simple4" qsCatId="simple" csTypeId="urn:microsoft.com/office/officeart/2005/8/colors/accent0_1" csCatId="mainScheme" phldr="0"/>
      <dgm:spPr/>
    </dgm:pt>
    <dgm:pt modelId="{52E0FC99-5C3B-4138-B6A5-8BB3E4361E1C}" type="pres">
      <dgm:prSet presAssocID="{84F9874E-7C97-4AA0-B317-12E76B0A2CC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6096CBD-D0AA-4D89-9621-D369E15E8E47}" type="presOf" srcId="{84F9874E-7C97-4AA0-B317-12E76B0A2CCA}" destId="{52E0FC99-5C3B-4138-B6A5-8BB3E4361E1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8694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40" y="2"/>
            <a:ext cx="2949786" cy="498694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r">
              <a:defRPr sz="1200"/>
            </a:lvl1pPr>
          </a:lstStyle>
          <a:p>
            <a:fld id="{FFE9357C-5D70-431A-B605-AEC4CFB97262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40652"/>
            <a:ext cx="2949786" cy="498691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40" y="9440652"/>
            <a:ext cx="2949786" cy="498691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r">
              <a:defRPr sz="1200"/>
            </a:lvl1pPr>
          </a:lstStyle>
          <a:p>
            <a:fld id="{07133D15-296C-42F6-B6CE-59109E114A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12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8694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8694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r">
              <a:defRPr sz="1200"/>
            </a:lvl1pPr>
          </a:lstStyle>
          <a:p>
            <a:fld id="{B49293DB-54F3-4CDA-9209-76B7CB8BC3FB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6" tIns="45803" rIns="91606" bIns="4580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4"/>
          </a:xfrm>
          <a:prstGeom prst="rect">
            <a:avLst/>
          </a:prstGeom>
        </p:spPr>
        <p:txBody>
          <a:bodyPr vert="horz" lIns="91606" tIns="45803" rIns="91606" bIns="4580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2"/>
            <a:ext cx="2949786" cy="498691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52"/>
            <a:ext cx="2949786" cy="498691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r">
              <a:defRPr sz="1200"/>
            </a:lvl1pPr>
          </a:lstStyle>
          <a:p>
            <a:fld id="{A88EC4D2-BF52-4B48-9EBE-279A8CCBC5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08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16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07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0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r>
              <a:rPr lang="en-US" altLang="ko-KR" dirty="0" err="1" smtClean="0"/>
              <a:t>MoU</a:t>
            </a:r>
            <a:r>
              <a:rPr lang="ko-KR" altLang="en-US" dirty="0" smtClean="0"/>
              <a:t>에 신규 조항으로 프로토콜 </a:t>
            </a:r>
            <a:r>
              <a:rPr lang="ko-KR" altLang="en-US" dirty="0" err="1" smtClean="0"/>
              <a:t>파라미터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레지스트리</a:t>
            </a:r>
            <a:r>
              <a:rPr lang="ko-KR" altLang="en-US" dirty="0" smtClean="0"/>
              <a:t> 데이터가 공공정보임을 명확히 하는 문구 삽입이 필요하다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관련 기능을 후속 운영자에게 이양할 경우 필요한 추가 조항을 </a:t>
            </a:r>
            <a:r>
              <a:rPr lang="en-US" altLang="ko-KR" dirty="0" err="1" smtClean="0"/>
              <a:t>MoU</a:t>
            </a:r>
            <a:r>
              <a:rPr lang="ko-KR" altLang="en-US" dirty="0" smtClean="0"/>
              <a:t>에 반영하는 것이 필요하다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- IETF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IANA</a:t>
            </a:r>
            <a:r>
              <a:rPr lang="ko-KR" altLang="en-US" dirty="0" smtClean="0"/>
              <a:t>기능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프로토콜 </a:t>
            </a:r>
            <a:r>
              <a:rPr lang="ko-KR" altLang="en-US" dirty="0" err="1" smtClean="0"/>
              <a:t>파라미터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레지스트리</a:t>
            </a:r>
            <a:r>
              <a:rPr lang="ko-KR" altLang="en-US" dirty="0" smtClean="0"/>
              <a:t> 운영기능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관할권을 명확히 해야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 조직</a:t>
            </a:r>
            <a:r>
              <a:rPr lang="en-US" altLang="ko-KR" dirty="0" smtClean="0"/>
              <a:t>(IETF</a:t>
            </a:r>
            <a:r>
              <a:rPr lang="ko-KR" altLang="en-US" dirty="0" smtClean="0"/>
              <a:t>와 프로토콜 </a:t>
            </a:r>
            <a:r>
              <a:rPr lang="ko-KR" altLang="en-US" dirty="0" err="1" smtClean="0"/>
              <a:t>파라미터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레지스트리</a:t>
            </a:r>
            <a:r>
              <a:rPr lang="ko-KR" altLang="en-US" dirty="0" smtClean="0"/>
              <a:t> 운영기능을 수행하는 조직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모두 납득할 수 있는 분쟁해결 절차가 필요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81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8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17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24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804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42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803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40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788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734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46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230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987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789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386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465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753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652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5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002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149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462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602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452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040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62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77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72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97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89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72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C4D2-BF52-4B48-9EBE-279A8CCBC55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8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C012-C982-4E0F-9F16-8C583BFB4567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79D5-CB53-4B0D-BABC-94BC9A05AC3C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77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82AA-E51D-40D7-966D-F4BA20407725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9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60119-C5D2-4255-B8FC-A18218C99452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1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EDA8-5769-4B3B-9B8D-C6217BFA0AF3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722A-713B-401B-B674-50A2FB43A9D0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28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6C66-2903-425B-AA26-194B8D880447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28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6089-78E4-4A96-A683-B2A390D1F8A9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78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DB2F-6CE9-4649-9EE6-18E59DD4C19D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15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12773A3-F4F7-4C07-BA15-989814791C43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64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1BB6-F102-40AF-8062-5EE8B2D7783D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423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11A97C-6987-42BB-A1F3-2A175DF2AF53}" type="datetime1">
              <a:rPr lang="ko-KR" altLang="en-US" smtClean="0"/>
              <a:t>2014-11-13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5BE6EC-532B-4CA8-843D-DF2B36D720F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NEX_3N\1월_HK♥\DSC04176.JPG"/>
          <p:cNvPicPr>
            <a:picLocks noChangeAspect="1" noChangeArrowheads="1"/>
          </p:cNvPicPr>
          <p:nvPr userDrawn="1"/>
        </p:nvPicPr>
        <p:blipFill>
          <a:blip r:embed="rId13" cstate="print">
            <a:grayscl/>
          </a:blip>
          <a:srcRect r="11397"/>
          <a:stretch>
            <a:fillRect/>
          </a:stretch>
        </p:blipFill>
        <p:spPr bwMode="auto">
          <a:xfrm>
            <a:off x="1" y="1"/>
            <a:ext cx="9143999" cy="688538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9144000" cy="6912000"/>
          </a:xfrm>
          <a:prstGeom prst="rect">
            <a:avLst/>
          </a:prstGeom>
          <a:solidFill>
            <a:schemeClr val="tx1">
              <a:lumMod val="95000"/>
              <a:lumOff val="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62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anaxfer@apnic.ne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ooperation-wg@ripe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et-gov@lacnic.ne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anaoversight@afrinic.net" TargetMode="External"/><Relationship Id="rId4" Type="http://schemas.openxmlformats.org/officeDocument/2006/relationships/hyperlink" Target="mailto:iana-transition@arin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anaxfer@nro.ne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772816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atin typeface="나눔바른고딕" pitchFamily="50" charset="-127"/>
                <a:ea typeface="나눔바른고딕" pitchFamily="50" charset="-127"/>
              </a:rPr>
              <a:t>美 정부의</a:t>
            </a:r>
            <a:endParaRPr lang="en-US" altLang="ko-KR" sz="2500" dirty="0" smtClean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en-US" altLang="ko-KR" sz="4400" dirty="0" smtClean="0">
                <a:latin typeface="나눔바른고딕" pitchFamily="50" charset="-127"/>
                <a:ea typeface="나눔바른고딕" pitchFamily="50" charset="-127"/>
              </a:rPr>
              <a:t>IANA </a:t>
            </a:r>
            <a:r>
              <a:rPr lang="ko-KR" altLang="en-US" sz="4400" dirty="0" smtClean="0">
                <a:latin typeface="나눔바른고딕" pitchFamily="50" charset="-127"/>
                <a:ea typeface="나눔바른고딕" pitchFamily="50" charset="-127"/>
              </a:rPr>
              <a:t>관리권 이양 </a:t>
            </a:r>
            <a:r>
              <a:rPr lang="ko-KR" altLang="en-US" sz="4400" b="1" dirty="0" smtClean="0">
                <a:latin typeface="나눔바른고딕" pitchFamily="50" charset="-127"/>
                <a:ea typeface="나눔바른고딕" pitchFamily="50" charset="-127"/>
              </a:rPr>
              <a:t>논의 </a:t>
            </a:r>
            <a:r>
              <a:rPr lang="ko-KR" altLang="en-US" sz="4400" b="1" dirty="0" smtClean="0">
                <a:latin typeface="나눔바른고딕" pitchFamily="50" charset="-127"/>
                <a:ea typeface="나눔바른고딕" pitchFamily="50" charset="-127"/>
              </a:rPr>
              <a:t>경과</a:t>
            </a:r>
            <a:endParaRPr lang="ko-KR" altLang="en-US" sz="4400" b="1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4509120"/>
            <a:ext cx="34102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dirty="0" smtClean="0">
                <a:latin typeface="나눔바른고딕" pitchFamily="50" charset="-127"/>
                <a:ea typeface="나눔바른고딕" pitchFamily="50" charset="-127"/>
              </a:rPr>
              <a:t>2014. 11. 13(</a:t>
            </a:r>
            <a:r>
              <a:rPr lang="ko-KR" altLang="en-US" sz="2300" dirty="0" smtClean="0">
                <a:latin typeface="나눔바른고딕" pitchFamily="50" charset="-127"/>
                <a:ea typeface="나눔바른고딕" pitchFamily="50" charset="-127"/>
              </a:rPr>
              <a:t>목</a:t>
            </a:r>
            <a:r>
              <a:rPr lang="en-US" altLang="ko-KR" sz="2300" dirty="0" smtClean="0"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pPr algn="ctr"/>
            <a:r>
              <a:rPr lang="en-US" altLang="ko-KR" sz="2300" dirty="0" smtClean="0">
                <a:latin typeface="나눔바른고딕" pitchFamily="50" charset="-127"/>
                <a:ea typeface="나눔바른고딕" pitchFamily="50" charset="-127"/>
              </a:rPr>
              <a:t>KISA </a:t>
            </a:r>
            <a:r>
              <a:rPr lang="ko-KR" altLang="en-US" sz="2300" dirty="0" err="1" smtClean="0">
                <a:latin typeface="나눔바른고딕" pitchFamily="50" charset="-127"/>
                <a:ea typeface="나눔바른고딕" pitchFamily="50" charset="-127"/>
              </a:rPr>
              <a:t>인터넷주소협력팀</a:t>
            </a:r>
            <a:r>
              <a:rPr lang="ko-KR" altLang="en-US" sz="2300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endParaRPr lang="en-US" altLang="ko-KR" sz="2300" dirty="0" smtClean="0">
              <a:latin typeface="나눔바른고딕" pitchFamily="50" charset="-127"/>
              <a:ea typeface="나눔바른고딕" pitchFamily="50" charset="-127"/>
            </a:endParaRPr>
          </a:p>
          <a:p>
            <a:pPr algn="ctr"/>
            <a:r>
              <a:rPr lang="ko-KR" altLang="en-US" sz="2300" dirty="0" smtClean="0">
                <a:latin typeface="나눔바른고딕" pitchFamily="50" charset="-127"/>
                <a:ea typeface="나눔바른고딕" pitchFamily="50" charset="-127"/>
              </a:rPr>
              <a:t>황인표 팀장</a:t>
            </a:r>
            <a:endParaRPr lang="en-US" altLang="ko-KR" sz="2300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4719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커뮤니티 별 논의 및 대응현황</a:t>
            </a:r>
            <a:endParaRPr lang="ko-KR" altLang="en-US" sz="2800" b="1" dirty="0">
              <a:solidFill>
                <a:schemeClr val="accent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5.</a:t>
            </a:r>
            <a:endParaRPr lang="ko-KR" alt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7612" y="1052736"/>
            <a:ext cx="91090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dirty="0" smtClean="0"/>
              <a:t>IANA </a:t>
            </a:r>
            <a:r>
              <a:rPr lang="ko-KR" altLang="en-US" sz="2000" dirty="0" smtClean="0"/>
              <a:t>관리권 이양 논의는 </a:t>
            </a:r>
            <a:r>
              <a:rPr lang="en-US" altLang="ko-KR" sz="2000" dirty="0" smtClean="0"/>
              <a:t>ICG(</a:t>
            </a:r>
            <a:r>
              <a:rPr lang="ko-KR" altLang="en-US" sz="2000" dirty="0" smtClean="0"/>
              <a:t>조정그룹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가 발표한 </a:t>
            </a:r>
            <a:r>
              <a:rPr lang="en-US" altLang="ko-KR" sz="2000" dirty="0" smtClean="0"/>
              <a:t>RFP</a:t>
            </a:r>
            <a:r>
              <a:rPr lang="ko-KR" altLang="en-US" sz="2000" dirty="0" smtClean="0"/>
              <a:t>에 따라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기능 구분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(3</a:t>
            </a:r>
            <a:r>
              <a:rPr lang="ko-KR" altLang="en-US" sz="2000" dirty="0" smtClean="0"/>
              <a:t>개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따른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개 커뮤니티에서 개별적으로 논의 진행 중</a:t>
            </a:r>
            <a:endParaRPr lang="en-US" altLang="ko-KR" sz="2000" dirty="0"/>
          </a:p>
          <a:p>
            <a:pPr>
              <a:lnSpc>
                <a:spcPts val="3000"/>
              </a:lnSpc>
            </a:pPr>
            <a:endParaRPr lang="en-US" altLang="ko-KR" sz="2000" dirty="0" smtClean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651361"/>
              </p:ext>
            </p:extLst>
          </p:nvPr>
        </p:nvGraphicFramePr>
        <p:xfrm>
          <a:off x="143508" y="2068399"/>
          <a:ext cx="8640960" cy="4390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1152128"/>
                <a:gridCol w="2880320"/>
                <a:gridCol w="1116124"/>
                <a:gridCol w="2340260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IANA </a:t>
                      </a:r>
                      <a:r>
                        <a:rPr lang="ko-KR" altLang="en-US" sz="1500" b="1" dirty="0" smtClean="0"/>
                        <a:t>기능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제안서 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작성 주체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논의 현황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한국의견 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제출 채널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대응 방안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프로토콜 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err="1" smtClean="0"/>
                        <a:t>파라미터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IETF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 latinLnBrk="0">
                        <a:buFontTx/>
                        <a:buNone/>
                      </a:pP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제안서 초안* 발표</a:t>
                      </a:r>
                      <a:r>
                        <a:rPr lang="en-US" altLang="ko-KR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(’14.10.16)</a:t>
                      </a: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에 따라  커뮤니티 의견 수렴 중</a:t>
                      </a:r>
                    </a:p>
                    <a:p>
                      <a:pPr fontAlgn="base" latinLnBrk="0"/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 latinLnBrk="0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*주요내용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현행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IANA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운영체계 유지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kern="1200" dirty="0" smtClean="0">
                          <a:effectLst/>
                        </a:rPr>
                        <a:t>IETF </a:t>
                      </a:r>
                      <a:r>
                        <a:rPr lang="ko-KR" altLang="en-US" sz="1200" kern="1200" dirty="0" err="1" smtClean="0">
                          <a:effectLst/>
                        </a:rPr>
                        <a:t>메일링리스트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en-US" altLang="ko-KR" sz="1500" kern="1200" dirty="0" smtClean="0">
                          <a:effectLst/>
                        </a:rPr>
                        <a:t>IETF</a:t>
                      </a:r>
                      <a:r>
                        <a:rPr lang="ko-KR" altLang="en-US" sz="1500" kern="1200" dirty="0" smtClean="0">
                          <a:effectLst/>
                        </a:rPr>
                        <a:t>초안에 대한 국내의견 수렴</a:t>
                      </a:r>
                    </a:p>
                    <a:p>
                      <a:pPr algn="l" fontAlgn="base" latinLnBrk="1"/>
                      <a:endParaRPr lang="en-US" altLang="ko-KR" sz="1200" kern="120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1200" kern="1200" spc="0" dirty="0" smtClean="0">
                          <a:effectLst/>
                        </a:rPr>
                        <a:t>☞ </a:t>
                      </a:r>
                      <a:r>
                        <a:rPr lang="en-US" altLang="ko-KR" sz="1200" kern="1200" spc="0" dirty="0" smtClean="0">
                          <a:effectLst/>
                        </a:rPr>
                        <a:t>IETF</a:t>
                      </a:r>
                      <a:r>
                        <a:rPr lang="ko-KR" altLang="en-US" sz="1200" kern="1200" spc="0" dirty="0" smtClean="0">
                          <a:effectLst/>
                        </a:rPr>
                        <a:t>회의</a:t>
                      </a:r>
                      <a:r>
                        <a:rPr lang="en-US" altLang="ko-KR" sz="1200" kern="1200" spc="0" dirty="0" smtClean="0">
                          <a:effectLst/>
                        </a:rPr>
                        <a:t>(11.9~14, </a:t>
                      </a:r>
                      <a:r>
                        <a:rPr lang="ko-KR" altLang="en-US" sz="1200" kern="1200" spc="0" dirty="0" smtClean="0">
                          <a:effectLst/>
                        </a:rPr>
                        <a:t>하와이</a:t>
                      </a:r>
                      <a:r>
                        <a:rPr lang="en-US" altLang="ko-KR" sz="1200" kern="1200" spc="0" dirty="0" smtClean="0">
                          <a:effectLst/>
                        </a:rPr>
                        <a:t>)</a:t>
                      </a:r>
                      <a:r>
                        <a:rPr lang="ko-KR" altLang="en-US" sz="1200" kern="1200" spc="0" dirty="0" smtClean="0">
                          <a:effectLst/>
                        </a:rPr>
                        <a:t> </a:t>
                      </a:r>
                      <a:endParaRPr lang="en-US" altLang="ko-KR" sz="1200" kern="1200" spc="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en-US" altLang="ko-KR" sz="1200" kern="1200" spc="0" dirty="0" smtClean="0">
                          <a:effectLst/>
                        </a:rPr>
                        <a:t>     </a:t>
                      </a:r>
                      <a:r>
                        <a:rPr lang="ko-KR" altLang="en-US" sz="1200" kern="1200" spc="0" dirty="0" smtClean="0">
                          <a:effectLst/>
                        </a:rPr>
                        <a:t>논의 참여 중</a:t>
                      </a:r>
                      <a:endParaRPr lang="ko-KR" altLang="en-US" sz="1200" kern="12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981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IP </a:t>
                      </a:r>
                      <a:r>
                        <a:rPr lang="ko-KR" altLang="en-US" sz="1500" b="1" dirty="0" smtClean="0"/>
                        <a:t>주소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NRO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RIR(</a:t>
                      </a: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대륙별 </a:t>
                      </a:r>
                      <a:r>
                        <a:rPr lang="en-US" altLang="ko-KR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IP</a:t>
                      </a: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주소관리기구</a:t>
                      </a:r>
                      <a:r>
                        <a:rPr lang="en-US" altLang="ko-KR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별 </a:t>
                      </a:r>
                      <a:endParaRPr lang="en-US" altLang="ko-KR" sz="15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의견수렴 진행 중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effectLst/>
                        </a:rPr>
                        <a:t>APNIC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err="1" smtClean="0">
                          <a:effectLst/>
                        </a:rPr>
                        <a:t>메일링리스트</a:t>
                      </a:r>
                      <a:endParaRPr lang="ko-KR" altLang="en-US" sz="1200" kern="1200" dirty="0" smtClean="0">
                        <a:effectLst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 smtClean="0">
                          <a:effectLst/>
                        </a:rPr>
                        <a:t>APNIC </a:t>
                      </a:r>
                      <a:r>
                        <a:rPr lang="en-US" altLang="ko-KR" sz="1300" kern="1200" dirty="0" smtClean="0">
                          <a:effectLst/>
                        </a:rPr>
                        <a:t>(KISA</a:t>
                      </a:r>
                      <a:r>
                        <a:rPr lang="ko-KR" altLang="en-US" sz="1300" kern="1200" dirty="0" smtClean="0">
                          <a:effectLst/>
                        </a:rPr>
                        <a:t>가 멤버로 참여 중</a:t>
                      </a:r>
                      <a:r>
                        <a:rPr lang="en-US" altLang="ko-KR" sz="1300" kern="1200" dirty="0" smtClean="0">
                          <a:effectLst/>
                        </a:rPr>
                        <a:t>)</a:t>
                      </a:r>
                      <a:r>
                        <a:rPr lang="en-US" altLang="ko-KR" sz="1500" kern="1200" dirty="0" smtClean="0">
                          <a:effectLst/>
                        </a:rPr>
                        <a:t> </a:t>
                      </a:r>
                      <a:r>
                        <a:rPr lang="ko-KR" altLang="en-US" sz="1500" kern="1200" dirty="0" smtClean="0">
                          <a:effectLst/>
                        </a:rPr>
                        <a:t>을 통해 의견 제출</a:t>
                      </a:r>
                    </a:p>
                    <a:p>
                      <a:pPr algn="l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도메인 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smtClean="0"/>
                        <a:t>이름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ICANN</a:t>
                      </a:r>
                      <a:r>
                        <a:rPr lang="en-US" altLang="ko-KR" sz="1500" baseline="0" dirty="0" smtClean="0"/>
                        <a:t> CWG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 latinLnBrk="0"/>
                      <a:r>
                        <a:rPr lang="en-US" altLang="ko-KR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ICANN LA</a:t>
                      </a: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회의에서 </a:t>
                      </a:r>
                      <a:r>
                        <a:rPr lang="en-US" altLang="ko-KR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CWG</a:t>
                      </a:r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를 </a:t>
                      </a:r>
                    </a:p>
                    <a:p>
                      <a:pPr fontAlgn="base" latinLnBrk="0"/>
                      <a:r>
                        <a:rPr lang="ko-KR" altLang="en-US" sz="15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구성하여 논의 중</a:t>
                      </a:r>
                      <a:endParaRPr lang="en-US" altLang="ko-KR" sz="15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 latinLnBrk="0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-  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제안서 항목에 따라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CWG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內</a:t>
                      </a:r>
                      <a:r>
                        <a:rPr lang="ko-KR" alt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endParaRPr lang="en-US" altLang="ko-KR" sz="1200" b="0" kern="120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fontAlgn="base" latinLnBrk="0"/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워킹그룹을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구성하여 제안서 초안    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fontAlgn="base" latinLnBrk="0"/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 중</a:t>
                      </a:r>
                      <a:endParaRPr lang="en-US" altLang="ko-KR" sz="120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71450" lvl="0" indent="-171450" fontAlgn="base" latinLnBrk="1">
                        <a:buFontTx/>
                        <a:buChar char="-"/>
                      </a:pPr>
                      <a:r>
                        <a:rPr lang="en-US" altLang="ko-KR" sz="1200" b="0" kern="120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’14.10.13 ICANN</a:t>
                      </a:r>
                      <a:r>
                        <a:rPr lang="en-US" altLang="ko-KR" sz="12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LA</a:t>
                      </a:r>
                      <a:r>
                        <a:rPr lang="ko-KR" altLang="en-US" sz="12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회의에서 </a:t>
                      </a:r>
                      <a:r>
                        <a:rPr lang="en-US" altLang="ko-KR" sz="12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차 회의 </a:t>
                      </a:r>
                      <a:r>
                        <a:rPr lang="ko-KR" alt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개최하였으며</a:t>
                      </a:r>
                      <a:r>
                        <a:rPr lang="en-US" altLang="ko-KR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그 후 온라인 회의를 통해 논의 중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kern="1200" dirty="0" smtClean="0">
                          <a:effectLst/>
                        </a:rPr>
                        <a:t>CWG</a:t>
                      </a:r>
                      <a:endParaRPr lang="ko-KR" altLang="en-US" sz="1200" kern="1200" dirty="0" smtClean="0">
                        <a:effectLst/>
                      </a:endParaRPr>
                    </a:p>
                    <a:p>
                      <a:pPr algn="ctr" fontAlgn="base" latinLnBrk="0"/>
                      <a:r>
                        <a:rPr lang="ko-KR" altLang="en-US" sz="1200" kern="1200" dirty="0" err="1" smtClean="0">
                          <a:effectLst/>
                        </a:rPr>
                        <a:t>메일링리스트</a:t>
                      </a:r>
                      <a:endParaRPr lang="ko-KR" altLang="en-US" sz="1200" kern="1200" dirty="0" smtClean="0">
                        <a:effectLst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 latinLnBrk="1"/>
                      <a:r>
                        <a:rPr lang="en-US" altLang="ko-KR" sz="1500" kern="1200" dirty="0" smtClean="0">
                          <a:effectLst/>
                        </a:rPr>
                        <a:t>CWG </a:t>
                      </a:r>
                      <a:r>
                        <a:rPr lang="ko-KR" altLang="en-US" sz="1500" kern="1200" dirty="0" smtClean="0">
                          <a:effectLst/>
                        </a:rPr>
                        <a:t>논의 안건에 대한 </a:t>
                      </a:r>
                      <a:endParaRPr lang="en-US" altLang="ko-KR" sz="1500" kern="120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1500" kern="1200" dirty="0" smtClean="0">
                          <a:effectLst/>
                        </a:rPr>
                        <a:t>국내의견 수렴 </a:t>
                      </a:r>
                      <a:endParaRPr lang="en-US" altLang="ko-KR" sz="1500" kern="1200" dirty="0" smtClean="0">
                        <a:effectLst/>
                      </a:endParaRPr>
                    </a:p>
                    <a:p>
                      <a:pPr algn="l" fontAlgn="base" latinLnBrk="1"/>
                      <a:endParaRPr lang="en-US" altLang="ko-KR" sz="1200" kern="120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1200" kern="1200" dirty="0" smtClean="0">
                          <a:effectLst/>
                        </a:rPr>
                        <a:t>☞ 차기 </a:t>
                      </a:r>
                      <a:r>
                        <a:rPr lang="en-US" altLang="ko-KR" sz="1200" kern="1200" dirty="0" smtClean="0">
                          <a:effectLst/>
                        </a:rPr>
                        <a:t>CWG</a:t>
                      </a:r>
                      <a:r>
                        <a:rPr lang="ko-KR" altLang="en-US" sz="1200" kern="1200" dirty="0" smtClean="0">
                          <a:effectLst/>
                        </a:rPr>
                        <a:t>회의</a:t>
                      </a:r>
                      <a:r>
                        <a:rPr lang="en-US" altLang="ko-KR" sz="1200" kern="1200" dirty="0" smtClean="0">
                          <a:effectLst/>
                        </a:rPr>
                        <a:t>(11.19~20,</a:t>
                      </a:r>
                      <a:endParaRPr lang="ko-KR" altLang="en-US" sz="1200" kern="1200" dirty="0" smtClean="0"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1200" kern="1200" dirty="0" smtClean="0">
                          <a:effectLst/>
                        </a:rPr>
                        <a:t>      프랑크푸르트</a:t>
                      </a:r>
                      <a:r>
                        <a:rPr lang="en-US" altLang="ko-KR" sz="1200" kern="1200" dirty="0" smtClean="0">
                          <a:effectLst/>
                        </a:rPr>
                        <a:t>)</a:t>
                      </a:r>
                      <a:r>
                        <a:rPr lang="ko-KR" altLang="en-US" sz="1200" kern="1200" dirty="0" smtClean="0">
                          <a:effectLst/>
                        </a:rPr>
                        <a:t> 논의 참여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kern="1200" dirty="0" smtClean="0">
                          <a:effectLst/>
                        </a:rPr>
                        <a:t>GAC</a:t>
                      </a:r>
                      <a:endParaRPr lang="ko-KR" altLang="en-US" sz="1200" kern="1200" dirty="0" smtClean="0">
                        <a:effectLst/>
                      </a:endParaRPr>
                    </a:p>
                    <a:p>
                      <a:pPr algn="ctr" fontAlgn="base" latinLnBrk="0"/>
                      <a:r>
                        <a:rPr lang="ko-KR" altLang="en-US" sz="1200" kern="1200" dirty="0" err="1" smtClean="0">
                          <a:effectLst/>
                        </a:rPr>
                        <a:t>메일링리스트</a:t>
                      </a:r>
                      <a:endParaRPr lang="ko-KR" altLang="en-US" sz="1200" kern="1200" dirty="0" smtClean="0">
                        <a:effectLst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1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47196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프로토콜 </a:t>
            </a:r>
            <a:r>
              <a:rPr lang="ko-KR" altLang="en-US" sz="2800" dirty="0" err="1" smtClean="0">
                <a:latin typeface="나눔바른고딕" pitchFamily="50" charset="-127"/>
                <a:ea typeface="나눔바른고딕" pitchFamily="50" charset="-127"/>
              </a:rPr>
              <a:t>파라미터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 커뮤니티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(IETF)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6.</a:t>
            </a:r>
            <a:endParaRPr lang="ko-KR" alt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8561" y="1336357"/>
            <a:ext cx="910901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700" dirty="0" smtClean="0"/>
          </a:p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개요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+mn-ea"/>
              </a:rPr>
              <a:t>프로토콜 </a:t>
            </a:r>
            <a:r>
              <a:rPr lang="ko-KR" altLang="en-US" sz="2000" dirty="0" err="1">
                <a:latin typeface="+mn-ea"/>
              </a:rPr>
              <a:t>파라미터에</a:t>
            </a:r>
            <a:r>
              <a:rPr lang="ko-KR" altLang="en-US" sz="2000" dirty="0">
                <a:latin typeface="+mn-ea"/>
              </a:rPr>
              <a:t> 대한 논의는 </a:t>
            </a:r>
            <a:r>
              <a:rPr lang="en-US" altLang="ko-KR" sz="2000" dirty="0" smtClean="0">
                <a:latin typeface="+mn-ea"/>
              </a:rPr>
              <a:t>IETF</a:t>
            </a:r>
            <a:r>
              <a:rPr lang="ko-KR" altLang="en-US" sz="2000" dirty="0" smtClean="0">
                <a:latin typeface="+mn-ea"/>
              </a:rPr>
              <a:t>를 주축으로 진행 </a:t>
            </a:r>
            <a:endParaRPr lang="en-US" altLang="ko-KR" sz="2000" dirty="0" smtClean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n-ea"/>
              </a:rPr>
              <a:t>IETF </a:t>
            </a:r>
            <a:r>
              <a:rPr lang="ko-KR" altLang="en-US" sz="2000" dirty="0">
                <a:latin typeface="+mn-ea"/>
              </a:rPr>
              <a:t>커뮤니티는 ‘</a:t>
            </a:r>
            <a:r>
              <a:rPr lang="en-US" altLang="ko-KR" sz="2000" dirty="0">
                <a:latin typeface="+mn-ea"/>
              </a:rPr>
              <a:t>14.10.16</a:t>
            </a:r>
            <a:r>
              <a:rPr lang="ko-KR" altLang="en-US" sz="2000" dirty="0">
                <a:latin typeface="+mn-ea"/>
              </a:rPr>
              <a:t>일자로 제안서 </a:t>
            </a:r>
            <a:r>
              <a:rPr lang="ko-KR" altLang="en-US" sz="2000" dirty="0" smtClean="0">
                <a:latin typeface="+mn-ea"/>
              </a:rPr>
              <a:t>초안발표</a:t>
            </a:r>
            <a:endParaRPr lang="ko-KR" altLang="en-US" sz="2000" dirty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</a:t>
            </a:r>
            <a:endParaRPr lang="en-US" altLang="ko-KR" sz="2000" dirty="0" smtClean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995" y="2996953"/>
            <a:ext cx="475303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700" dirty="0" smtClean="0"/>
          </a:p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altLang="ko-KR" sz="2000" b="1" dirty="0" smtClean="0">
                <a:latin typeface="+mn-ea"/>
              </a:rPr>
              <a:t>(IETF</a:t>
            </a:r>
            <a:r>
              <a:rPr lang="ko-KR" altLang="en-US" sz="2000" b="1" dirty="0" smtClean="0">
                <a:latin typeface="+mn-ea"/>
              </a:rPr>
              <a:t>의 </a:t>
            </a:r>
            <a:r>
              <a:rPr lang="en-US" altLang="ko-KR" sz="2000" b="1" dirty="0" smtClean="0">
                <a:latin typeface="+mn-ea"/>
              </a:rPr>
              <a:t>IANA </a:t>
            </a:r>
            <a:r>
              <a:rPr lang="ko-KR" altLang="en-US" sz="2000" b="1" dirty="0" smtClean="0">
                <a:latin typeface="+mn-ea"/>
              </a:rPr>
              <a:t>기능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endParaRPr lang="en-US" altLang="ko-KR" sz="1050" b="1" dirty="0">
              <a:latin typeface="맑은고딕"/>
            </a:endParaRPr>
          </a:p>
          <a:p>
            <a:pPr fontAlgn="base">
              <a:lnSpc>
                <a:spcPct val="150000"/>
              </a:lnSpc>
            </a:pPr>
            <a:endParaRPr lang="ko-KR" altLang="en-US" dirty="0">
              <a:latin typeface="맑은고딕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43508" y="3645025"/>
            <a:ext cx="8916477" cy="2664295"/>
            <a:chOff x="143508" y="3531442"/>
            <a:chExt cx="9055721" cy="309048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9525"/>
            <a:stretch/>
          </p:blipFill>
          <p:spPr>
            <a:xfrm>
              <a:off x="460137" y="4626706"/>
              <a:ext cx="421056" cy="9407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9525"/>
            <a:stretch/>
          </p:blipFill>
          <p:spPr>
            <a:xfrm>
              <a:off x="849574" y="4849987"/>
              <a:ext cx="421056" cy="94077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9525"/>
            <a:stretch/>
          </p:blipFill>
          <p:spPr>
            <a:xfrm>
              <a:off x="1265847" y="4849987"/>
              <a:ext cx="421056" cy="940770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9525"/>
            <a:stretch/>
          </p:blipFill>
          <p:spPr>
            <a:xfrm>
              <a:off x="1655284" y="4626706"/>
              <a:ext cx="421056" cy="940770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9525"/>
            <a:stretch/>
          </p:blipFill>
          <p:spPr>
            <a:xfrm>
              <a:off x="2071558" y="4819276"/>
              <a:ext cx="421056" cy="940770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9525"/>
            <a:stretch/>
          </p:blipFill>
          <p:spPr>
            <a:xfrm>
              <a:off x="2429376" y="4626706"/>
              <a:ext cx="421056" cy="940770"/>
            </a:xfrm>
            <a:prstGeom prst="rect">
              <a:avLst/>
            </a:prstGeom>
          </p:spPr>
        </p:pic>
        <p:sp>
          <p:nvSpPr>
            <p:cNvPr id="16" name="타원 15"/>
            <p:cNvSpPr/>
            <p:nvPr/>
          </p:nvSpPr>
          <p:spPr>
            <a:xfrm>
              <a:off x="143508" y="4449148"/>
              <a:ext cx="3023552" cy="14278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schemeClr val="tx1"/>
                </a:solidFill>
                <a:latin typeface="맑은고딕"/>
                <a:ea typeface="Noto Sans Korean Medium" panose="020B0600000000000000" pitchFamily="34" charset="-127"/>
              </a:endParaRP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255821" y="5893002"/>
              <a:ext cx="2798920" cy="357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latin typeface="맑은고딕"/>
                  <a:ea typeface="Noto Sans Korean Medium" panose="020B0600000000000000" pitchFamily="34" charset="-127"/>
                </a:rPr>
                <a:t>프로토콜 </a:t>
              </a:r>
              <a:r>
                <a:rPr lang="ko-KR" altLang="en-US" sz="1400" b="1" dirty="0" err="1" smtClean="0">
                  <a:latin typeface="맑은고딕"/>
                  <a:ea typeface="Noto Sans Korean Medium" panose="020B0600000000000000" pitchFamily="34" charset="-127"/>
                </a:rPr>
                <a:t>파라미터</a:t>
              </a:r>
              <a:r>
                <a:rPr lang="ko-KR" altLang="en-US" sz="1400" b="1" dirty="0" smtClean="0">
                  <a:latin typeface="맑은고딕"/>
                  <a:ea typeface="Noto Sans Korean Medium" panose="020B0600000000000000" pitchFamily="34" charset="-127"/>
                </a:rPr>
                <a:t> 개발</a:t>
              </a:r>
              <a:r>
                <a:rPr lang="en-US" altLang="ko-KR" sz="1400" b="1" dirty="0">
                  <a:latin typeface="맑은고딕"/>
                  <a:ea typeface="Noto Sans Korean Medium" panose="020B0600000000000000" pitchFamily="34" charset="-127"/>
                </a:rPr>
                <a:t> </a:t>
              </a:r>
              <a:r>
                <a:rPr lang="ko-KR" altLang="en-US" sz="1400" b="1" dirty="0" smtClean="0">
                  <a:latin typeface="맑은고딕"/>
                  <a:ea typeface="Noto Sans Korean Medium" panose="020B0600000000000000" pitchFamily="34" charset="-127"/>
                </a:rPr>
                <a:t>및 정의</a:t>
              </a:r>
              <a:endParaRPr lang="ko-KR" altLang="en-US" sz="1400" b="1" dirty="0">
                <a:latin typeface="맑은고딕"/>
                <a:ea typeface="Noto Sans Korean Medium" panose="020B0600000000000000" pitchFamily="34" charset="-127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1416824" y="4183274"/>
              <a:ext cx="650107" cy="42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latin typeface="+mj-ea"/>
                  <a:ea typeface="+mj-ea"/>
                </a:rPr>
                <a:t>IETF</a:t>
              </a:r>
              <a:endParaRPr lang="ko-KR" altLang="en-US" b="1" dirty="0">
                <a:latin typeface="+mj-ea"/>
                <a:ea typeface="+mj-ea"/>
              </a:endParaRPr>
            </a:p>
          </p:txBody>
        </p:sp>
        <p:sp>
          <p:nvSpPr>
            <p:cNvPr id="19" name="아래로 구부러진 화살표 18"/>
            <p:cNvSpPr/>
            <p:nvPr/>
          </p:nvSpPr>
          <p:spPr>
            <a:xfrm>
              <a:off x="2282085" y="3531442"/>
              <a:ext cx="2476636" cy="910200"/>
            </a:xfrm>
            <a:prstGeom prst="curvedDownArrow">
              <a:avLst>
                <a:gd name="adj1" fmla="val 11898"/>
                <a:gd name="adj2" fmla="val 50000"/>
                <a:gd name="adj3" fmla="val 25000"/>
              </a:avLst>
            </a:prstGeom>
            <a:solidFill>
              <a:srgbClr val="59B8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schemeClr val="tx1"/>
                </a:solidFill>
                <a:latin typeface="맑은고딕"/>
                <a:ea typeface="Noto Sans Korean Medium" panose="020B0600000000000000" pitchFamily="34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601" r="-1"/>
            <a:stretch/>
          </p:blipFill>
          <p:spPr>
            <a:xfrm>
              <a:off x="3551715" y="4505519"/>
              <a:ext cx="2012154" cy="1315075"/>
            </a:xfrm>
            <a:prstGeom prst="rect">
              <a:avLst/>
            </a:prstGeom>
          </p:spPr>
        </p:pic>
        <p:sp>
          <p:nvSpPr>
            <p:cNvPr id="21" name="TextBox 18"/>
            <p:cNvSpPr txBox="1"/>
            <p:nvPr/>
          </p:nvSpPr>
          <p:spPr>
            <a:xfrm rot="19794344">
              <a:off x="4128177" y="4727037"/>
              <a:ext cx="1071508" cy="42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Korean Medium" panose="020B0600000000000000" pitchFamily="34" charset="-127"/>
                </a:rPr>
                <a:t>RFC </a:t>
              </a:r>
              <a:r>
                <a:rPr lang="ko-KR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Korean Medium" panose="020B0600000000000000" pitchFamily="34" charset="-127"/>
                </a:rPr>
                <a:t>문서</a:t>
              </a:r>
              <a:endPara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oto Sans Korean Medium" panose="020B0600000000000000" pitchFamily="34" charset="-127"/>
              </a:endParaRPr>
            </a:p>
          </p:txBody>
        </p:sp>
        <p:sp>
          <p:nvSpPr>
            <p:cNvPr id="22" name="아래로 구부러진 화살표 21"/>
            <p:cNvSpPr/>
            <p:nvPr/>
          </p:nvSpPr>
          <p:spPr>
            <a:xfrm flipV="1">
              <a:off x="4787422" y="5942976"/>
              <a:ext cx="2413373" cy="678950"/>
            </a:xfrm>
            <a:prstGeom prst="curvedDownArrow">
              <a:avLst>
                <a:gd name="adj1" fmla="val 15374"/>
                <a:gd name="adj2" fmla="val 50000"/>
                <a:gd name="adj3" fmla="val 36620"/>
              </a:avLst>
            </a:prstGeom>
            <a:solidFill>
              <a:srgbClr val="59B8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>
                <a:solidFill>
                  <a:schemeClr val="tx1"/>
                </a:solidFill>
                <a:latin typeface="맑은고딕"/>
                <a:ea typeface="Noto Sans Korean Medium" panose="020B0600000000000000" pitchFamily="34" charset="-127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249" y="4045183"/>
              <a:ext cx="1656673" cy="1609608"/>
            </a:xfrm>
            <a:prstGeom prst="rect">
              <a:avLst/>
            </a:prstGeom>
          </p:spPr>
        </p:pic>
        <p:sp>
          <p:nvSpPr>
            <p:cNvPr id="24" name="TextBox 21"/>
            <p:cNvSpPr txBox="1"/>
            <p:nvPr/>
          </p:nvSpPr>
          <p:spPr>
            <a:xfrm>
              <a:off x="6095867" y="5483046"/>
              <a:ext cx="3103362" cy="319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400" b="1" dirty="0" smtClean="0">
                  <a:latin typeface="맑은고딕"/>
                  <a:ea typeface="Noto Sans Korean Medium" panose="020B0600000000000000" pitchFamily="34" charset="-127"/>
                </a:rPr>
                <a:t>프로토콜 </a:t>
              </a:r>
              <a:r>
                <a:rPr lang="ko-KR" altLang="en-US" sz="1400" b="1" dirty="0" err="1" smtClean="0">
                  <a:latin typeface="맑은고딕"/>
                  <a:ea typeface="Noto Sans Korean Medium" panose="020B0600000000000000" pitchFamily="34" charset="-127"/>
                </a:rPr>
                <a:t>파라미터</a:t>
              </a:r>
              <a:r>
                <a:rPr lang="ko-KR" altLang="en-US" sz="1400" b="1" dirty="0" smtClean="0">
                  <a:latin typeface="맑은고딕"/>
                  <a:ea typeface="Noto Sans Korean Medium" panose="020B0600000000000000" pitchFamily="34" charset="-127"/>
                </a:rPr>
                <a:t> </a:t>
              </a:r>
              <a:r>
                <a:rPr lang="ko-KR" altLang="en-US" sz="1400" b="1" dirty="0" err="1" smtClean="0">
                  <a:latin typeface="맑은고딕"/>
                  <a:ea typeface="Noto Sans Korean Medium" panose="020B0600000000000000" pitchFamily="34" charset="-127"/>
                </a:rPr>
                <a:t>레지스트리</a:t>
              </a:r>
              <a:r>
                <a:rPr lang="ko-KR" altLang="en-US" sz="1400" b="1" dirty="0" smtClean="0">
                  <a:latin typeface="맑은고딕"/>
                  <a:ea typeface="Noto Sans Korean Medium" panose="020B0600000000000000" pitchFamily="34" charset="-127"/>
                </a:rPr>
                <a:t> 운영</a:t>
              </a:r>
              <a:endParaRPr lang="ko-KR" altLang="en-US" sz="1400" b="1" dirty="0">
                <a:latin typeface="맑은고딕"/>
                <a:ea typeface="Noto Sans Korean Medium" panose="020B0600000000000000" pitchFamily="34" charset="-127"/>
              </a:endParaRPr>
            </a:p>
          </p:txBody>
        </p:sp>
        <p:sp>
          <p:nvSpPr>
            <p:cNvPr id="25" name="TextBox 22"/>
            <p:cNvSpPr txBox="1"/>
            <p:nvPr/>
          </p:nvSpPr>
          <p:spPr>
            <a:xfrm>
              <a:off x="7001781" y="3861833"/>
              <a:ext cx="1470442" cy="428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 smtClean="0">
                  <a:ea typeface="Noto Sans Korean Medium" panose="020B0600000000000000" pitchFamily="34" charset="-127"/>
                </a:rPr>
                <a:t>ICANN(IANA)</a:t>
              </a:r>
              <a:endParaRPr lang="ko-KR" altLang="en-US" b="1" dirty="0">
                <a:ea typeface="Noto Sans Korean Medium" panose="020B0600000000000000" pitchFamily="34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394227" y="3629565"/>
            <a:ext cx="2004159" cy="53111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 smtClean="0">
                <a:solidFill>
                  <a:schemeClr val="tx1"/>
                </a:solidFill>
              </a:rPr>
              <a:t>IESG</a:t>
            </a: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RFC</a:t>
            </a:r>
            <a:r>
              <a:rPr lang="ko-KR" altLang="en-US" sz="1400" b="1" dirty="0">
                <a:solidFill>
                  <a:schemeClr val="tx1"/>
                </a:solidFill>
              </a:rPr>
              <a:t>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표준화 승인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7196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프로토콜 </a:t>
            </a:r>
            <a:r>
              <a:rPr lang="ko-KR" altLang="en-US" sz="2800" dirty="0" err="1" smtClean="0">
                <a:latin typeface="나눔바른고딕" pitchFamily="50" charset="-127"/>
                <a:ea typeface="나눔바른고딕" pitchFamily="50" charset="-127"/>
              </a:rPr>
              <a:t>파라미터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 커뮤니티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(IETF)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6.</a:t>
            </a:r>
            <a:endParaRPr lang="ko-KR" altLang="en-US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4" y="1192340"/>
            <a:ext cx="9109012" cy="555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700" dirty="0" smtClean="0">
              <a:solidFill>
                <a:schemeClr val="bg1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(IETF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/>
              <a:t>IANA </a:t>
            </a:r>
            <a:r>
              <a:rPr lang="ko-KR" altLang="en-US" sz="2000" b="1" dirty="0" smtClean="0"/>
              <a:t>기능이양 제안서</a:t>
            </a:r>
            <a:r>
              <a:rPr lang="en-US" altLang="ko-KR" sz="2000" b="1" dirty="0" smtClean="0"/>
              <a:t>, ’14.10.16 </a:t>
            </a:r>
            <a:r>
              <a:rPr lang="ko-KR" altLang="en-US" sz="2000" b="1" dirty="0" smtClean="0"/>
              <a:t>발표</a:t>
            </a:r>
            <a:r>
              <a:rPr lang="en-US" altLang="ko-KR" sz="2000" b="1" dirty="0" smtClean="0"/>
              <a:t>)</a:t>
            </a:r>
          </a:p>
          <a:p>
            <a:endParaRPr lang="en-US" altLang="ko-KR" sz="1100" b="1" dirty="0">
              <a:latin typeface="맑은고딕"/>
            </a:endParaRPr>
          </a:p>
          <a:p>
            <a:pPr marL="342900" indent="-342900" fontAlgn="base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IETF</a:t>
            </a:r>
            <a:r>
              <a:rPr lang="ko-KR" altLang="en-US" sz="2000" dirty="0"/>
              <a:t>는 </a:t>
            </a:r>
            <a:r>
              <a:rPr lang="ko-KR" altLang="en-US" sz="2000" dirty="0">
                <a:solidFill>
                  <a:srgbClr val="2683C6"/>
                </a:solidFill>
              </a:rPr>
              <a:t>프로토콜</a:t>
            </a:r>
            <a:r>
              <a:rPr lang="ko-KR" altLang="en-US" sz="2000" dirty="0">
                <a:solidFill>
                  <a:schemeClr val="accent2"/>
                </a:solidFill>
              </a:rPr>
              <a:t> </a:t>
            </a:r>
            <a:r>
              <a:rPr lang="ko-KR" altLang="en-US" sz="2000" dirty="0" err="1">
                <a:solidFill>
                  <a:schemeClr val="accent2"/>
                </a:solidFill>
              </a:rPr>
              <a:t>파라미터</a:t>
            </a:r>
            <a:r>
              <a:rPr lang="ko-KR" altLang="en-US" sz="2000" dirty="0">
                <a:solidFill>
                  <a:schemeClr val="accent2"/>
                </a:solidFill>
              </a:rPr>
              <a:t> 기능에 관한 구조적 변경이 </a:t>
            </a:r>
            <a:r>
              <a:rPr lang="ko-KR" altLang="en-US" sz="2000" dirty="0" smtClean="0">
                <a:solidFill>
                  <a:schemeClr val="accent2"/>
                </a:solidFill>
              </a:rPr>
              <a:t>불필요 </a:t>
            </a:r>
            <a:r>
              <a:rPr lang="ko-KR" altLang="en-US" sz="2000" dirty="0" smtClean="0"/>
              <a:t>하다는 입장</a:t>
            </a:r>
            <a:endParaRPr lang="en-US" altLang="ko-KR" sz="2000" dirty="0" smtClean="0">
              <a:latin typeface="맑은고딕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en-US" altLang="ko-KR" dirty="0" err="1" smtClean="0"/>
              <a:t>ICANN</a:t>
            </a:r>
            <a:r>
              <a:rPr lang="en-US" altLang="ko-KR" dirty="0" err="1"/>
              <a:t>과의</a:t>
            </a:r>
            <a:r>
              <a:rPr lang="en-US" altLang="ko-KR" dirty="0"/>
              <a:t> </a:t>
            </a:r>
            <a:r>
              <a:rPr lang="en-US" altLang="ko-KR" dirty="0" err="1"/>
              <a:t>협조관계에</a:t>
            </a:r>
            <a:r>
              <a:rPr lang="en-US" altLang="ko-KR" dirty="0"/>
              <a:t> </a:t>
            </a:r>
            <a:r>
              <a:rPr lang="en-US" altLang="ko-KR" dirty="0" err="1" smtClean="0"/>
              <a:t>만족</a:t>
            </a:r>
            <a:r>
              <a:rPr lang="en-US" altLang="ko-KR" dirty="0" smtClean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- IANA </a:t>
            </a:r>
            <a:r>
              <a:rPr lang="en-US" altLang="ko-KR" dirty="0" err="1"/>
              <a:t>프로토콜</a:t>
            </a:r>
            <a:r>
              <a:rPr lang="en-US" altLang="ko-KR" dirty="0"/>
              <a:t> </a:t>
            </a:r>
            <a:r>
              <a:rPr lang="en-US" altLang="ko-KR" dirty="0" err="1"/>
              <a:t>파라미터</a:t>
            </a:r>
            <a:r>
              <a:rPr lang="en-US" altLang="ko-KR" dirty="0"/>
              <a:t> </a:t>
            </a:r>
            <a:r>
              <a:rPr lang="en-US" altLang="ko-KR" dirty="0" err="1"/>
              <a:t>레지스트리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기능</a:t>
            </a:r>
            <a:r>
              <a:rPr lang="en-US" altLang="ko-KR" dirty="0">
                <a:solidFill>
                  <a:schemeClr val="accent2"/>
                </a:solidFill>
              </a:rPr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변경</a:t>
            </a:r>
            <a:r>
              <a:rPr lang="en-US" altLang="ko-KR" dirty="0">
                <a:solidFill>
                  <a:schemeClr val="accent2"/>
                </a:solidFill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</a:rPr>
              <a:t>불필요</a:t>
            </a:r>
            <a:endParaRPr lang="en-US" altLang="ko-KR" dirty="0" smtClean="0">
              <a:solidFill>
                <a:schemeClr val="accent2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- IANA </a:t>
            </a:r>
            <a:r>
              <a:rPr lang="en-US" altLang="ko-KR" dirty="0" err="1"/>
              <a:t>프로토콜</a:t>
            </a:r>
            <a:r>
              <a:rPr lang="en-US" altLang="ko-KR" dirty="0"/>
              <a:t> </a:t>
            </a:r>
            <a:r>
              <a:rPr lang="en-US" altLang="ko-KR" dirty="0" err="1"/>
              <a:t>파라미터</a:t>
            </a:r>
            <a:r>
              <a:rPr lang="en-US" altLang="ko-KR" dirty="0"/>
              <a:t> </a:t>
            </a:r>
            <a:r>
              <a:rPr lang="en-US" altLang="ko-KR" dirty="0" err="1"/>
              <a:t>레지스트리</a:t>
            </a:r>
            <a:r>
              <a:rPr lang="en-US" altLang="ko-KR" dirty="0"/>
              <a:t> </a:t>
            </a:r>
            <a:r>
              <a:rPr lang="en-US" altLang="ko-KR" dirty="0" err="1"/>
              <a:t>기능의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관리</a:t>
            </a:r>
            <a:r>
              <a:rPr lang="en-US" altLang="ko-KR" dirty="0">
                <a:solidFill>
                  <a:schemeClr val="accent2"/>
                </a:solidFill>
              </a:rPr>
              <a:t> 및 </a:t>
            </a:r>
            <a:r>
              <a:rPr lang="en-US" altLang="ko-KR" dirty="0" err="1" smtClean="0">
                <a:solidFill>
                  <a:schemeClr val="accent2"/>
                </a:solidFill>
              </a:rPr>
              <a:t>감독</a:t>
            </a:r>
            <a:r>
              <a:rPr lang="en-US" altLang="ko-KR" dirty="0" smtClean="0">
                <a:solidFill>
                  <a:schemeClr val="accent2"/>
                </a:solidFill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</a:rPr>
              <a:t>현행</a:t>
            </a:r>
            <a:r>
              <a:rPr lang="en-US" altLang="ko-KR" dirty="0" smtClean="0">
                <a:solidFill>
                  <a:schemeClr val="accent2"/>
                </a:solidFill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</a:rPr>
              <a:t>유지</a:t>
            </a:r>
            <a:endParaRPr lang="en-US" altLang="ko-KR" dirty="0">
              <a:solidFill>
                <a:schemeClr val="accent2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 - </a:t>
            </a:r>
            <a:r>
              <a:rPr lang="en-US" altLang="ko-KR" dirty="0"/>
              <a:t>IETF </a:t>
            </a:r>
            <a:r>
              <a:rPr lang="ko-KR" altLang="en-US" dirty="0"/>
              <a:t>커뮤니티는 기능이양 이후를 대비하여 </a:t>
            </a:r>
            <a:r>
              <a:rPr lang="en-US" altLang="ko-KR" dirty="0" err="1"/>
              <a:t>MoU</a:t>
            </a:r>
            <a:r>
              <a:rPr lang="ko-KR" altLang="en-US" dirty="0"/>
              <a:t>등 추가 협정에 다음 사항 반영 요청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   ․ </a:t>
            </a:r>
            <a:r>
              <a:rPr lang="ko-KR" altLang="en-US" dirty="0"/>
              <a:t>프로토콜 </a:t>
            </a:r>
            <a:r>
              <a:rPr lang="ko-KR" altLang="en-US" dirty="0" err="1"/>
              <a:t>파라미터</a:t>
            </a:r>
            <a:r>
              <a:rPr lang="ko-KR" altLang="en-US" dirty="0"/>
              <a:t> </a:t>
            </a:r>
            <a:r>
              <a:rPr lang="ko-KR" altLang="en-US" dirty="0" err="1"/>
              <a:t>레지스트리</a:t>
            </a:r>
            <a:r>
              <a:rPr lang="ko-KR" altLang="en-US" dirty="0"/>
              <a:t> 데이터의 공공성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en-US" altLang="ko-KR" dirty="0" smtClean="0"/>
              <a:t>     ․ </a:t>
            </a:r>
            <a:r>
              <a:rPr lang="ko-KR" altLang="en-US" dirty="0" smtClean="0"/>
              <a:t>프로토콜 </a:t>
            </a:r>
            <a:r>
              <a:rPr lang="ko-KR" altLang="en-US" dirty="0" err="1"/>
              <a:t>파라미터</a:t>
            </a:r>
            <a:r>
              <a:rPr lang="ko-KR" altLang="en-US" dirty="0"/>
              <a:t> </a:t>
            </a:r>
            <a:r>
              <a:rPr lang="ko-KR" altLang="en-US" dirty="0" err="1"/>
              <a:t>레지스트리</a:t>
            </a:r>
            <a:r>
              <a:rPr lang="ko-KR" altLang="en-US" dirty="0"/>
              <a:t> </a:t>
            </a:r>
            <a:r>
              <a:rPr lang="ko-KR" altLang="en-US" dirty="0" smtClean="0"/>
              <a:t>관리권 </a:t>
            </a:r>
            <a:r>
              <a:rPr lang="ko-KR" altLang="en-US" dirty="0"/>
              <a:t>이양에 대비한 조항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      ․ IETF</a:t>
            </a:r>
            <a:r>
              <a:rPr lang="ko-KR" altLang="en-US" dirty="0" smtClean="0"/>
              <a:t>와 프로토콜 </a:t>
            </a:r>
            <a:r>
              <a:rPr lang="ko-KR" altLang="en-US" dirty="0" err="1"/>
              <a:t>파라미터</a:t>
            </a:r>
            <a:r>
              <a:rPr lang="ko-KR" altLang="en-US" dirty="0"/>
              <a:t> </a:t>
            </a:r>
            <a:r>
              <a:rPr lang="ko-KR" altLang="en-US" dirty="0" err="1"/>
              <a:t>레지스트리</a:t>
            </a:r>
            <a:r>
              <a:rPr lang="ko-KR" altLang="en-US" dirty="0"/>
              <a:t> 간 관할권과 분쟁해결 </a:t>
            </a:r>
            <a:r>
              <a:rPr lang="ko-KR" altLang="en-US" dirty="0" smtClean="0"/>
              <a:t>절차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endParaRPr lang="en-US" altLang="ko-KR" sz="1050" dirty="0"/>
          </a:p>
          <a:p>
            <a:pPr fontAlgn="base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ko-KR" altLang="en-US" sz="1100" dirty="0" smtClean="0"/>
              <a:t>             </a:t>
            </a:r>
            <a:r>
              <a:rPr lang="en-US" altLang="ko-KR" sz="1400" dirty="0" smtClean="0"/>
              <a:t>※ </a:t>
            </a:r>
            <a:r>
              <a:rPr lang="ko-KR" altLang="en-US" sz="1400" dirty="0" smtClean="0"/>
              <a:t>분쟁은 </a:t>
            </a:r>
            <a:r>
              <a:rPr lang="ko-KR" altLang="en-US" sz="1400" dirty="0"/>
              <a:t>합의과정 및 작업반 내에서 해결되며</a:t>
            </a:r>
            <a:r>
              <a:rPr lang="en-US" altLang="ko-KR" sz="1400" dirty="0"/>
              <a:t>, </a:t>
            </a:r>
            <a:r>
              <a:rPr lang="ko-KR" altLang="en-US" sz="1400" dirty="0"/>
              <a:t>조정이 안 될 경우 </a:t>
            </a:r>
            <a:r>
              <a:rPr lang="en-US" altLang="ko-KR" sz="1400" dirty="0"/>
              <a:t>RFC2023</a:t>
            </a:r>
            <a:r>
              <a:rPr lang="ko-KR" altLang="en-US" sz="1400" dirty="0"/>
              <a:t>에 따라 </a:t>
            </a:r>
            <a:endParaRPr lang="en-US" altLang="ko-KR" sz="1400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      </a:t>
            </a:r>
            <a:r>
              <a:rPr lang="ko-KR" altLang="en-US" sz="1400" dirty="0" smtClean="0"/>
              <a:t>해당 </a:t>
            </a:r>
            <a:r>
              <a:rPr lang="ko-KR" altLang="en-US" sz="1400" dirty="0"/>
              <a:t>책임자</a:t>
            </a:r>
            <a:r>
              <a:rPr lang="en-US" altLang="ko-KR" sz="1400" dirty="0"/>
              <a:t>, IESG, IAB</a:t>
            </a:r>
            <a:r>
              <a:rPr lang="ko-KR" altLang="en-US" sz="1400" dirty="0"/>
              <a:t>를 통해 </a:t>
            </a:r>
            <a:r>
              <a:rPr lang="ko-KR" altLang="en-US" sz="1400" dirty="0" smtClean="0"/>
              <a:t>분쟁해결 </a:t>
            </a:r>
            <a:r>
              <a:rPr lang="ko-KR" altLang="en-US" sz="1400" dirty="0"/>
              <a:t>절차 공지</a:t>
            </a:r>
            <a:r>
              <a:rPr lang="en-US" altLang="ko-KR" sz="1400" dirty="0"/>
              <a:t>. </a:t>
            </a:r>
            <a:r>
              <a:rPr lang="ko-KR" altLang="en-US" sz="1400" dirty="0"/>
              <a:t>합의 조정이 안 될 경우 </a:t>
            </a:r>
            <a:r>
              <a:rPr lang="en-US" altLang="ko-KR" sz="1400" dirty="0"/>
              <a:t>IAB</a:t>
            </a:r>
            <a:r>
              <a:rPr lang="ko-KR" altLang="en-US" sz="1400" dirty="0"/>
              <a:t>의 의견을 </a:t>
            </a:r>
            <a:r>
              <a:rPr lang="en-US" altLang="ko-KR" sz="1400" dirty="0"/>
              <a:t>ISOC </a:t>
            </a:r>
            <a:r>
              <a:rPr lang="ko-KR" altLang="en-US" sz="1400" dirty="0"/>
              <a:t>이사회에 상소</a:t>
            </a: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endParaRPr lang="en-US" altLang="ko-KR" sz="12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7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34861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프로토콜 </a:t>
            </a:r>
            <a:r>
              <a:rPr lang="ko-KR" altLang="en-US" sz="2800" dirty="0" err="1" smtClean="0">
                <a:latin typeface="나눔바른고딕" pitchFamily="50" charset="-127"/>
                <a:ea typeface="나눔바른고딕" pitchFamily="50" charset="-127"/>
              </a:rPr>
              <a:t>파라미터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 커뮤니티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(IETF)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18864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6.</a:t>
            </a:r>
            <a:endParaRPr lang="ko-KR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43508" y="958262"/>
            <a:ext cx="8892988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7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 marL="285750" indent="-285750">
              <a:buFont typeface="Calibri" panose="020F0502020204030204" pitchFamily="34" charset="0"/>
              <a:buChar char="□"/>
            </a:pPr>
            <a:r>
              <a:rPr lang="en-US" altLang="ko-KR" b="1" dirty="0"/>
              <a:t>(</a:t>
            </a:r>
            <a:r>
              <a:rPr lang="ko-KR" altLang="en-US" sz="2000" b="1" dirty="0" smtClean="0"/>
              <a:t>검토 의견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  <a:p>
            <a:endParaRPr lang="en-US" altLang="ko-KR" sz="105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관리권 이양으로 </a:t>
            </a:r>
            <a:r>
              <a:rPr lang="ko-KR" altLang="en-US" dirty="0" smtClean="0">
                <a:solidFill>
                  <a:srgbClr val="2683C6"/>
                </a:solidFill>
              </a:rPr>
              <a:t>서비스 및 구조 변경은 없을 것으로 예상</a:t>
            </a:r>
            <a:r>
              <a:rPr lang="ko-KR" altLang="en-US" dirty="0" smtClean="0"/>
              <a:t>되므로 새로운 기술 및 운영 방법을 시험할 필요가 없음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pc="-150" dirty="0" smtClean="0"/>
              <a:t>IETF </a:t>
            </a:r>
            <a:r>
              <a:rPr lang="ko-KR" altLang="en-US" spc="-150" dirty="0" smtClean="0"/>
              <a:t>커뮤니티는 </a:t>
            </a:r>
            <a:r>
              <a:rPr lang="ko-KR" altLang="en-US" spc="-150" dirty="0" smtClean="0">
                <a:solidFill>
                  <a:srgbClr val="2683C6"/>
                </a:solidFill>
              </a:rPr>
              <a:t>현 프로세스에 만족</a:t>
            </a:r>
            <a:r>
              <a:rPr lang="ko-KR" altLang="en-US" spc="-150" dirty="0" smtClean="0"/>
              <a:t>하며</a:t>
            </a:r>
            <a:r>
              <a:rPr lang="en-US" altLang="ko-KR" spc="-150" dirty="0" smtClean="0"/>
              <a:t>, </a:t>
            </a:r>
            <a:r>
              <a:rPr lang="ko-KR" altLang="en-US" spc="-150" dirty="0" smtClean="0">
                <a:solidFill>
                  <a:srgbClr val="2683C6"/>
                </a:solidFill>
              </a:rPr>
              <a:t>프로토콜 </a:t>
            </a:r>
            <a:r>
              <a:rPr lang="ko-KR" altLang="en-US" spc="-150" dirty="0" err="1" smtClean="0">
                <a:solidFill>
                  <a:srgbClr val="2683C6"/>
                </a:solidFill>
              </a:rPr>
              <a:t>파라미터</a:t>
            </a:r>
            <a:r>
              <a:rPr lang="ko-KR" altLang="en-US" spc="-150" dirty="0" smtClean="0">
                <a:solidFill>
                  <a:srgbClr val="2683C6"/>
                </a:solidFill>
              </a:rPr>
              <a:t> 관련 절차는 현행 유지로 예상</a:t>
            </a:r>
            <a:r>
              <a:rPr lang="ko-KR" altLang="en-US" spc="-150" dirty="0" smtClean="0"/>
              <a:t>됨</a:t>
            </a:r>
            <a:endParaRPr lang="en-US" altLang="ko-KR" spc="-150" dirty="0" smtClean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현 프로세스는 </a:t>
            </a:r>
            <a:r>
              <a:rPr lang="ko-KR" altLang="en-US" dirty="0" smtClean="0">
                <a:solidFill>
                  <a:srgbClr val="2683C6"/>
                </a:solidFill>
              </a:rPr>
              <a:t>인터넷의 공공성</a:t>
            </a:r>
            <a:r>
              <a:rPr lang="en-US" altLang="ko-KR" dirty="0" smtClean="0">
                <a:solidFill>
                  <a:srgbClr val="2683C6"/>
                </a:solidFill>
              </a:rPr>
              <a:t>, </a:t>
            </a:r>
            <a:r>
              <a:rPr lang="ko-KR" altLang="en-US" dirty="0" smtClean="0">
                <a:solidFill>
                  <a:srgbClr val="2683C6"/>
                </a:solidFill>
              </a:rPr>
              <a:t>개방성</a:t>
            </a:r>
            <a:r>
              <a:rPr lang="en-US" altLang="ko-KR" dirty="0" smtClean="0">
                <a:solidFill>
                  <a:srgbClr val="2683C6"/>
                </a:solidFill>
              </a:rPr>
              <a:t>, </a:t>
            </a:r>
            <a:r>
              <a:rPr lang="ko-KR" altLang="en-US" dirty="0" smtClean="0">
                <a:solidFill>
                  <a:srgbClr val="2683C6"/>
                </a:solidFill>
              </a:rPr>
              <a:t>안정성 등 주요 가치를 보장하고 있으므로</a:t>
            </a:r>
            <a:r>
              <a:rPr lang="en-US" altLang="ko-KR" dirty="0" smtClean="0">
                <a:solidFill>
                  <a:srgbClr val="2683C6"/>
                </a:solidFill>
              </a:rPr>
              <a:t/>
            </a:r>
            <a:br>
              <a:rPr lang="en-US" altLang="ko-KR" dirty="0" smtClean="0">
                <a:solidFill>
                  <a:srgbClr val="2683C6"/>
                </a:solidFill>
              </a:rPr>
            </a:br>
            <a:r>
              <a:rPr lang="ko-KR" altLang="en-US" dirty="0" smtClean="0">
                <a:solidFill>
                  <a:srgbClr val="2683C6"/>
                </a:solidFill>
              </a:rPr>
              <a:t>성공적으로 작동하고 있다고 판단 </a:t>
            </a:r>
            <a:endParaRPr lang="en-US" altLang="ko-KR" dirty="0" smtClean="0">
              <a:solidFill>
                <a:srgbClr val="2683C6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제안서에 한국 커뮤니티의 입장을 표명한다면 </a:t>
            </a:r>
            <a:r>
              <a:rPr lang="ko-KR" altLang="en-US" dirty="0">
                <a:solidFill>
                  <a:srgbClr val="2683C6"/>
                </a:solidFill>
              </a:rPr>
              <a:t>인터넷의 항상성</a:t>
            </a:r>
            <a:r>
              <a:rPr lang="en-US" altLang="ko-KR" dirty="0">
                <a:solidFill>
                  <a:srgbClr val="2683C6"/>
                </a:solidFill>
              </a:rPr>
              <a:t>(Resilience)</a:t>
            </a:r>
            <a:r>
              <a:rPr lang="ko-KR" altLang="en-US" dirty="0">
                <a:solidFill>
                  <a:srgbClr val="2683C6"/>
                </a:solidFill>
              </a:rPr>
              <a:t>을 고려</a:t>
            </a:r>
            <a:r>
              <a:rPr lang="ko-KR" altLang="en-US" dirty="0"/>
              <a:t>하여 프로토콜 </a:t>
            </a:r>
            <a:r>
              <a:rPr lang="ko-KR" altLang="en-US" dirty="0" err="1" smtClean="0"/>
              <a:t>파라미터를</a:t>
            </a:r>
            <a:r>
              <a:rPr lang="ko-KR" altLang="en-US" dirty="0" smtClean="0"/>
              <a:t> 정의하는 방향으로 진행되어 함을 강조</a:t>
            </a:r>
            <a:endParaRPr lang="en-US" altLang="ko-KR" dirty="0" smtClean="0">
              <a:solidFill>
                <a:srgbClr val="2683C6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83988"/>
              </p:ext>
            </p:extLst>
          </p:nvPr>
        </p:nvGraphicFramePr>
        <p:xfrm>
          <a:off x="143508" y="1556792"/>
          <a:ext cx="8820980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1277"/>
                <a:gridCol w="4699703"/>
              </a:tblGrid>
              <a:tr h="4814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IETF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향후 일정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국내 논의 향후 일정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1099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 smtClean="0"/>
                        <a:t>2015.1.15</a:t>
                      </a:r>
                      <a:r>
                        <a:rPr lang="ko-KR" altLang="en-US" dirty="0" smtClean="0"/>
                        <a:t>일 </a:t>
                      </a:r>
                      <a:r>
                        <a:rPr lang="en-US" altLang="ko-KR" dirty="0" smtClean="0"/>
                        <a:t>ICG</a:t>
                      </a:r>
                      <a:r>
                        <a:rPr lang="ko-KR" altLang="en-US" dirty="0" smtClean="0"/>
                        <a:t>에 최종 제안서 제출</a:t>
                      </a:r>
                      <a:endParaRPr lang="en-US" altLang="ko-KR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spc="-150" dirty="0" smtClean="0"/>
                        <a:t>2015.5 </a:t>
                      </a:r>
                      <a:r>
                        <a:rPr lang="ko-KR" altLang="en-US" sz="1600" spc="-150" dirty="0" smtClean="0"/>
                        <a:t>타 커뮤니티 </a:t>
                      </a:r>
                      <a:r>
                        <a:rPr lang="en-US" altLang="ko-KR" sz="1600" spc="-150" dirty="0" smtClean="0"/>
                        <a:t>IANA </a:t>
                      </a:r>
                      <a:r>
                        <a:rPr lang="ko-KR" altLang="en-US" sz="1600" spc="-150" dirty="0" smtClean="0"/>
                        <a:t>이양</a:t>
                      </a:r>
                      <a:r>
                        <a:rPr lang="en-US" altLang="ko-KR" sz="1600" spc="-150" dirty="0" smtClean="0"/>
                        <a:t> </a:t>
                      </a:r>
                      <a:r>
                        <a:rPr lang="ko-KR" altLang="en-US" sz="1600" spc="-150" dirty="0" smtClean="0"/>
                        <a:t>제안서 검토</a:t>
                      </a:r>
                      <a:endParaRPr lang="en-US" altLang="ko-KR" sz="1600" spc="-15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 smtClean="0"/>
                        <a:t>2015.9 </a:t>
                      </a:r>
                      <a:r>
                        <a:rPr lang="ko-KR" altLang="en-US" dirty="0" smtClean="0"/>
                        <a:t>논의 종료</a:t>
                      </a:r>
                      <a:endParaRPr lang="en-US" altLang="ko-KR" dirty="0" smtClean="0"/>
                    </a:p>
                    <a:p>
                      <a:pPr algn="ctr" latinLnBrk="1"/>
                      <a:endParaRPr lang="en-US" altLang="ko-KR" sz="18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180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ko-KR" altLang="en-US" sz="18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0" dirty="0" smtClean="0"/>
                        <a:t>~ 2015.1.15</a:t>
                      </a:r>
                      <a:r>
                        <a:rPr lang="ko-KR" altLang="en-US" sz="1800" spc="0" dirty="0" smtClean="0"/>
                        <a:t> </a:t>
                      </a:r>
                      <a:r>
                        <a:rPr lang="en-US" altLang="ko-KR" sz="1800" spc="0" dirty="0" smtClean="0"/>
                        <a:t>:</a:t>
                      </a:r>
                      <a:r>
                        <a:rPr lang="en-US" altLang="ko-KR" sz="1800" spc="0" baseline="0" dirty="0" smtClean="0"/>
                        <a:t> IETF </a:t>
                      </a:r>
                      <a:r>
                        <a:rPr lang="ko-KR" altLang="en-US" sz="1800" spc="0" baseline="0" dirty="0" smtClean="0"/>
                        <a:t>제안서 검토를 위한 </a:t>
                      </a:r>
                      <a:endParaRPr lang="en-US" altLang="ko-KR" sz="1800" spc="0" baseline="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spc="0" baseline="0" dirty="0" smtClean="0"/>
                        <a:t>      WG</a:t>
                      </a:r>
                      <a:r>
                        <a:rPr lang="ko-KR" altLang="en-US" sz="1800" spc="0" baseline="0" dirty="0" smtClean="0"/>
                        <a:t>회의 개최</a:t>
                      </a:r>
                      <a:endParaRPr lang="en-US" altLang="ko-KR" sz="1800" spc="0" baseline="0" dirty="0" smtClean="0"/>
                    </a:p>
                    <a:p>
                      <a:pPr marL="285750" indent="-285750" algn="just" fontAlgn="base">
                        <a:lnSpc>
                          <a:spcPct val="160000"/>
                        </a:lnSpc>
                        <a:buFontTx/>
                        <a:buChar char="-"/>
                      </a:pPr>
                      <a:r>
                        <a:rPr lang="ko-KR" altLang="en-US" sz="1800" spc="0" baseline="0" dirty="0" err="1" smtClean="0"/>
                        <a:t>필요시</a:t>
                      </a:r>
                      <a:r>
                        <a:rPr lang="ko-KR" altLang="en-US" sz="1800" spc="0" baseline="0" dirty="0" smtClean="0"/>
                        <a:t> </a:t>
                      </a:r>
                      <a:r>
                        <a:rPr lang="ko-KR" altLang="en-US" sz="1800" spc="0" baseline="0" dirty="0" err="1" smtClean="0"/>
                        <a:t>메일링</a:t>
                      </a:r>
                      <a:r>
                        <a:rPr lang="ko-KR" altLang="en-US" sz="1800" spc="0" baseline="0" dirty="0" smtClean="0"/>
                        <a:t> 리스트를 통한 의견 개시</a:t>
                      </a:r>
                      <a:endParaRPr lang="en-US" altLang="ko-KR" sz="1800" spc="0" baseline="0" dirty="0" smtClean="0"/>
                    </a:p>
                    <a:p>
                      <a:pPr marL="285750" indent="-28575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0" baseline="0" dirty="0" smtClean="0"/>
                        <a:t>2014.1.15~5</a:t>
                      </a:r>
                      <a:r>
                        <a:rPr lang="ko-KR" altLang="en-US" sz="1800" spc="0" baseline="0" dirty="0" smtClean="0"/>
                        <a:t>월</a:t>
                      </a:r>
                      <a:r>
                        <a:rPr lang="en-US" altLang="ko-KR" sz="1800" spc="0" baseline="0" dirty="0" smtClean="0"/>
                        <a:t> : IETF </a:t>
                      </a:r>
                      <a:r>
                        <a:rPr lang="ko-KR" altLang="en-US" sz="1800" spc="0" baseline="0" dirty="0" smtClean="0"/>
                        <a:t>최종 보고서 및 </a:t>
                      </a:r>
                      <a:r>
                        <a:rPr lang="en-US" altLang="ko-KR" sz="1800" spc="0" baseline="0" dirty="0" smtClean="0"/>
                        <a:t>ICG </a:t>
                      </a:r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spc="0" baseline="0" dirty="0" smtClean="0"/>
                        <a:t>     </a:t>
                      </a:r>
                      <a:r>
                        <a:rPr lang="ko-KR" altLang="en-US" sz="1800" spc="0" baseline="0" dirty="0" smtClean="0"/>
                        <a:t>초안에 대한 </a:t>
                      </a:r>
                      <a:r>
                        <a:rPr lang="ko-KR" altLang="en-US" sz="1800" spc="0" dirty="0" smtClean="0"/>
                        <a:t>국내 의견</a:t>
                      </a:r>
                      <a:r>
                        <a:rPr lang="ko-KR" altLang="en-US" sz="1800" spc="0" baseline="0" dirty="0" smtClean="0"/>
                        <a:t> </a:t>
                      </a:r>
                      <a:r>
                        <a:rPr lang="ko-KR" altLang="en-US" sz="1800" spc="0" dirty="0" smtClean="0"/>
                        <a:t>수렴</a:t>
                      </a:r>
                      <a:endParaRPr lang="en-US" altLang="ko-KR" sz="1800" spc="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spc="0" dirty="0" smtClean="0"/>
                        <a:t>     (KIGA </a:t>
                      </a:r>
                      <a:r>
                        <a:rPr lang="ko-KR" altLang="en-US" sz="1800" spc="0" dirty="0" smtClean="0"/>
                        <a:t>및  민간</a:t>
                      </a:r>
                      <a:r>
                        <a:rPr lang="en-US" altLang="ko-KR" sz="1800" spc="0" dirty="0" smtClean="0"/>
                        <a:t> </a:t>
                      </a:r>
                      <a:r>
                        <a:rPr lang="ko-KR" altLang="en-US" sz="1800" spc="0" dirty="0" smtClean="0"/>
                        <a:t>전문가 등</a:t>
                      </a:r>
                      <a:r>
                        <a:rPr lang="en-US" altLang="ko-KR" sz="1800" spc="0" dirty="0" smtClean="0"/>
                        <a:t>)</a:t>
                      </a:r>
                      <a:r>
                        <a:rPr lang="ko-KR" altLang="en-US" sz="1800" spc="0" dirty="0" smtClean="0"/>
                        <a:t> 실시</a:t>
                      </a:r>
                      <a:endParaRPr lang="en-US" altLang="ko-KR" sz="1800" spc="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8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627784" y="996696"/>
            <a:ext cx="3636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&lt; IETF,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국내 논의 향후 일정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27310"/>
            <a:ext cx="838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프로토콜 </a:t>
            </a:r>
            <a:r>
              <a:rPr lang="ko-KR" altLang="en-US" sz="2800" dirty="0" err="1" smtClean="0">
                <a:latin typeface="나눔바른고딕" pitchFamily="50" charset="-127"/>
                <a:ea typeface="나눔바른고딕" pitchFamily="50" charset="-127"/>
              </a:rPr>
              <a:t>파라미터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 커뮤니티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(IETF)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181089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6.</a:t>
            </a:r>
            <a:endParaRPr lang="ko-KR" altLang="en-US" sz="60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60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59257"/>
            <a:ext cx="507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en-US" altLang="ko-KR" dirty="0" smtClean="0">
                <a:latin typeface="+mj-ea"/>
                <a:ea typeface="+mj-ea"/>
              </a:rPr>
              <a:t>&lt; IETF </a:t>
            </a:r>
            <a:r>
              <a:rPr lang="ko-KR" altLang="en-US" dirty="0" smtClean="0">
                <a:latin typeface="+mj-ea"/>
                <a:ea typeface="+mj-ea"/>
              </a:rPr>
              <a:t>운영</a:t>
            </a:r>
            <a:r>
              <a:rPr lang="en-US" altLang="ko-KR" dirty="0" smtClean="0">
                <a:latin typeface="+mj-ea"/>
                <a:ea typeface="+mj-ea"/>
              </a:rPr>
              <a:t>/</a:t>
            </a:r>
            <a:r>
              <a:rPr lang="ko-KR" altLang="en-US" dirty="0" smtClean="0">
                <a:latin typeface="+mj-ea"/>
                <a:ea typeface="+mj-ea"/>
              </a:rPr>
              <a:t>관리</a:t>
            </a:r>
            <a:r>
              <a:rPr lang="en-US" altLang="ko-KR" dirty="0" smtClean="0">
                <a:latin typeface="+mj-ea"/>
                <a:ea typeface="+mj-ea"/>
              </a:rPr>
              <a:t>/</a:t>
            </a:r>
            <a:r>
              <a:rPr lang="ko-KR" altLang="en-US" dirty="0" smtClean="0">
                <a:latin typeface="+mj-ea"/>
                <a:ea typeface="+mj-ea"/>
              </a:rPr>
              <a:t>감독 관계도</a:t>
            </a:r>
            <a:r>
              <a:rPr lang="en-US" altLang="ko-KR" dirty="0" smtClean="0">
                <a:latin typeface="+mj-ea"/>
                <a:ea typeface="+mj-ea"/>
              </a:rPr>
              <a:t>&gt;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960" cy="5381436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8996114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9604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en-US" altLang="ko-KR" sz="2300" dirty="0" smtClean="0">
                <a:latin typeface="+mj-ea"/>
                <a:ea typeface="+mj-ea"/>
              </a:rPr>
              <a:t>&lt; IETF </a:t>
            </a:r>
            <a:r>
              <a:rPr lang="ko-KR" altLang="en-US" sz="2300" dirty="0" smtClean="0">
                <a:latin typeface="+mj-ea"/>
                <a:ea typeface="+mj-ea"/>
              </a:rPr>
              <a:t>표준문서 </a:t>
            </a:r>
            <a:r>
              <a:rPr lang="en-US" altLang="ko-KR" sz="2300" dirty="0" smtClean="0">
                <a:latin typeface="+mj-ea"/>
                <a:ea typeface="+mj-ea"/>
              </a:rPr>
              <a:t>(RFC, Request for Comment) </a:t>
            </a:r>
            <a:r>
              <a:rPr lang="ko-KR" altLang="en-US" sz="2300" dirty="0" smtClean="0">
                <a:latin typeface="+mj-ea"/>
                <a:ea typeface="+mj-ea"/>
              </a:rPr>
              <a:t>개발 절차</a:t>
            </a:r>
            <a:r>
              <a:rPr lang="en-US" altLang="ko-KR" sz="2300" dirty="0" smtClean="0">
                <a:latin typeface="+mj-ea"/>
                <a:ea typeface="+mj-ea"/>
              </a:rPr>
              <a:t>&gt;</a:t>
            </a:r>
            <a:endParaRPr lang="ko-KR" altLang="en-US" sz="2300" dirty="0"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4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471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88" y="599434"/>
            <a:ext cx="90015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700" dirty="0" smtClean="0">
              <a:solidFill>
                <a:prstClr val="black"/>
              </a:solidFill>
            </a:endParaRPr>
          </a:p>
          <a:p>
            <a:endParaRPr lang="en-US" altLang="ko-KR" b="1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altLang="ko-KR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개요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도메인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DNS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는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ICANN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중심으로 활발한 정책논의가 이루어진 반면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</a:p>
          <a:p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IP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주소에 관한 논의 및 </a:t>
            </a:r>
            <a:r>
              <a:rPr lang="ko-KR" altLang="en-US" sz="19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거버넌스는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그간 대륙별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관리기구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(RIR*)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와 그 협의체</a:t>
            </a:r>
            <a:endParaRPr lang="en-US" altLang="ko-KR" sz="19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19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인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NRO**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가 </a:t>
            </a:r>
            <a:r>
              <a:rPr lang="ko-KR" altLang="en-US" sz="19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메인이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되어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정책제정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할당 등 실질적인 역할을 수행함</a:t>
            </a:r>
            <a:endParaRPr lang="en-US" altLang="ko-KR" sz="19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10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190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-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또한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’04.10.21, NRO-ICANN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간 </a:t>
            </a:r>
            <a:r>
              <a:rPr lang="en-US" altLang="ko-KR" sz="19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MoU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체결에 따라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NRO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가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ICANN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의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ASO*** </a:t>
            </a:r>
          </a:p>
          <a:p>
            <a:r>
              <a:rPr lang="en-US" altLang="ko-KR" sz="19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기능을 </a:t>
            </a:r>
            <a:r>
              <a:rPr lang="ko-KR" altLang="en-US" sz="1900" dirty="0">
                <a:solidFill>
                  <a:prstClr val="black"/>
                </a:solidFill>
                <a:latin typeface="맑은 고딕" panose="020B0503020000020004" pitchFamily="50" charset="-127"/>
              </a:rPr>
              <a:t>수</a:t>
            </a:r>
            <a:r>
              <a:rPr lang="ko-KR" altLang="en-US" sz="19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행</a:t>
            </a:r>
            <a:endParaRPr lang="en-US" altLang="ko-KR" sz="19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en-US" altLang="ko-KR" sz="10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   *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RIR : Regional Internet Registry, APNIC(</a:t>
            </a:r>
            <a:r>
              <a:rPr lang="ko-KR" altLang="en-US" sz="12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아태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), ARIN(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북미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), LACNIC(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남미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), RIPE NCC(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유럽지역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), </a:t>
            </a:r>
            <a:r>
              <a:rPr lang="en-US" altLang="ko-KR" sz="12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AfriNIC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아프리카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** NRO : Number resource organization,</a:t>
            </a:r>
            <a:r>
              <a:rPr lang="en-US" altLang="ko-KR" sz="1200" kern="0" dirty="0">
                <a:solidFill>
                  <a:prstClr val="black"/>
                </a:solidFill>
                <a:latin typeface="맑은 고딕" panose="020B0503020000020004" pitchFamily="50" charset="-127"/>
              </a:rPr>
              <a:t> 5</a:t>
            </a:r>
            <a:r>
              <a:rPr lang="ko-KR" altLang="en-US" sz="1200" kern="0" dirty="0">
                <a:solidFill>
                  <a:prstClr val="black"/>
                </a:solidFill>
                <a:latin typeface="맑은 고딕" panose="020B0503020000020004" pitchFamily="50" charset="-127"/>
              </a:rPr>
              <a:t>개 대륙별 </a:t>
            </a:r>
            <a:r>
              <a:rPr lang="en-US" altLang="ko-KR" sz="1200" kern="0" dirty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sz="1200" kern="0" dirty="0">
                <a:solidFill>
                  <a:prstClr val="black"/>
                </a:solidFill>
                <a:latin typeface="맑은 고딕" panose="020B0503020000020004" pitchFamily="50" charset="-127"/>
              </a:rPr>
              <a:t>주소 관리기구들</a:t>
            </a:r>
            <a:r>
              <a:rPr lang="en-US" altLang="ko-KR" sz="1200" kern="0" dirty="0">
                <a:solidFill>
                  <a:prstClr val="black"/>
                </a:solidFill>
                <a:latin typeface="맑은 고딕" panose="020B0503020000020004" pitchFamily="50" charset="-127"/>
              </a:rPr>
              <a:t>(RIR)</a:t>
            </a:r>
            <a:r>
              <a:rPr lang="ko-KR" altLang="en-US" sz="1200" kern="0" dirty="0">
                <a:solidFill>
                  <a:prstClr val="black"/>
                </a:solidFill>
                <a:latin typeface="맑은 고딕" panose="020B0503020000020004" pitchFamily="50" charset="-127"/>
              </a:rPr>
              <a:t>을 관할하는 조율 단체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</a:b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***ASO : Address Supporting Organization, ICANN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내부 기능 구조 </a:t>
            </a:r>
            <a:endParaRPr lang="en-US" altLang="ko-KR" sz="12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60648" y="4016856"/>
          <a:ext cx="8748464" cy="2232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846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NRO-ICANN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간 </a:t>
                      </a:r>
                      <a:r>
                        <a:rPr lang="en-US" altLang="ko-KR" sz="1800" dirty="0" err="1" smtClean="0">
                          <a:latin typeface="+mn-ea"/>
                          <a:ea typeface="+mn-ea"/>
                        </a:rPr>
                        <a:t>MoU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(2004.10.21) 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목적</a:t>
                      </a:r>
                      <a:endParaRPr lang="en-US" altLang="ko-KR" sz="6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인터넷 주소 커뮤니티와 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ICANN 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관계를 포함한 글로벌 정책 개발 지원 절차 및 역할을 규정하기 위함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ICANN 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이사회에게 새로운 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RIR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의 승인에 관한 권고 메커니즘을 규정하기 위함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임시 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ICANN 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단체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(body)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와 다양한 상임 위원회 멤버 선거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, ICANN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의 임원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(director) 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선거를 포함한 다른 단체에 참여할 개인을 선발하는 것에 관한 </a:t>
                      </a:r>
                      <a:r>
                        <a:rPr lang="ko-KR" altLang="en-US" dirty="0" err="1" smtClean="0"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개방성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투명성과 문서로 기록된 절차를 규정하기 위함 </a:t>
                      </a:r>
                      <a:endParaRPr lang="ko-KR" altLang="en-US" sz="14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0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71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483163"/>
              </p:ext>
            </p:extLst>
          </p:nvPr>
        </p:nvGraphicFramePr>
        <p:xfrm>
          <a:off x="143508" y="1916832"/>
          <a:ext cx="8784976" cy="417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135"/>
                <a:gridCol w="2499639"/>
                <a:gridCol w="4705202"/>
              </a:tblGrid>
              <a:tr h="9908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IANA</a:t>
                      </a:r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이양 논의현황</a:t>
                      </a:r>
                      <a:endParaRPr lang="en-US" altLang="ko-KR" sz="1600" b="1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메일링리스트</a:t>
                      </a:r>
                      <a:endParaRPr kumimoji="0" lang="en-US" altLang="ko-KR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5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의견수렴창구</a:t>
                      </a:r>
                      <a:r>
                        <a:rPr kumimoji="0" lang="en-US" altLang="ko-K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)</a:t>
                      </a:r>
                      <a:endParaRPr kumimoji="0" lang="ko-KR" alt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>
                          <a:latin typeface="+mn-ea"/>
                          <a:ea typeface="+mn-ea"/>
                        </a:rPr>
                        <a:t>논의현황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522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APNIC</a:t>
                      </a:r>
                    </a:p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아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태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APNIC</a:t>
                      </a:r>
                      <a:r>
                        <a:rPr lang="en-US" altLang="ko-KR" sz="1800" baseline="0" dirty="0" smtClean="0">
                          <a:latin typeface="+mn-ea"/>
                          <a:ea typeface="+mn-ea"/>
                        </a:rPr>
                        <a:t> 38</a:t>
                      </a:r>
                      <a:r>
                        <a:rPr lang="ko-KR" altLang="en-US" sz="1800" baseline="0" dirty="0" smtClean="0">
                          <a:latin typeface="+mn-ea"/>
                          <a:ea typeface="+mn-ea"/>
                        </a:rPr>
                        <a:t>차 정례회의</a:t>
                      </a:r>
                      <a:endParaRPr lang="en-US" altLang="ko-KR" sz="1800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8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800" baseline="0" dirty="0" smtClean="0">
                          <a:latin typeface="+mn-ea"/>
                          <a:ea typeface="+mn-ea"/>
                        </a:rPr>
                        <a:t>(‘14.9.9~19,</a:t>
                      </a:r>
                      <a:r>
                        <a:rPr lang="ko-KR" altLang="en-US" sz="1800" baseline="0" dirty="0" err="1" smtClean="0">
                          <a:latin typeface="+mn-ea"/>
                          <a:ea typeface="+mn-ea"/>
                        </a:rPr>
                        <a:t>브리즈번</a:t>
                      </a:r>
                      <a:r>
                        <a:rPr lang="en-US" altLang="ko-KR" sz="1800" baseline="0" dirty="0" smtClean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ea"/>
                          <a:ea typeface="+mn-ea"/>
                          <a:hlinkClick r:id="rId3"/>
                        </a:rPr>
                        <a:t>ianaxfer@apnic.net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8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제안서 초안 개발 완료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(‘14.9.17)</a:t>
                      </a:r>
                    </a:p>
                    <a:p>
                      <a:pPr algn="l" fontAlgn="base" latinLnBrk="1"/>
                      <a:endParaRPr lang="en-US" altLang="ko-KR" sz="1000" kern="12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ase" latinLnBrk="1"/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800" kern="1200" dirty="0" smtClean="0">
                          <a:effectLst/>
                          <a:latin typeface="+mn-ea"/>
                          <a:ea typeface="+mn-ea"/>
                        </a:rPr>
                        <a:t>제안서 주요 내용 </a:t>
                      </a: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ICANN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의 현행 운영</a:t>
                      </a:r>
                      <a:endParaRPr lang="en-US" altLang="ko-KR" sz="1800" kern="120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ase" latinLnBrk="1"/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체제를 </a:t>
                      </a:r>
                      <a:r>
                        <a:rPr lang="ko-KR" altLang="en-US" sz="1800" kern="1200" spc="-150" dirty="0" smtClean="0">
                          <a:effectLst/>
                          <a:latin typeface="+mn-ea"/>
                          <a:ea typeface="+mn-ea"/>
                        </a:rPr>
                        <a:t>지지하며</a:t>
                      </a:r>
                      <a:r>
                        <a:rPr lang="en-US" altLang="ko-KR" sz="1800" kern="1200" spc="-150" dirty="0" smtClean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다만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, ’07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, ’09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년에 </a:t>
                      </a:r>
                      <a:endParaRPr lang="en-US" altLang="ko-KR" sz="1800" kern="120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ase" latinLnBrk="1"/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    ICANN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과 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NRO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간 교환하던 서신을 의무</a:t>
                      </a:r>
                      <a:endParaRPr lang="en-US" altLang="ko-KR" sz="1800" kern="120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ase" latinLnBrk="1"/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확인서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800" kern="1200" spc="0" dirty="0" err="1" smtClean="0">
                          <a:effectLst/>
                          <a:latin typeface="+mn-ea"/>
                          <a:ea typeface="+mn-ea"/>
                        </a:rPr>
                        <a:t>AoC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로 대체 및</a:t>
                      </a:r>
                      <a:r>
                        <a:rPr lang="ko-KR" altLang="en-US" sz="1800" kern="1200" spc="0" baseline="0" dirty="0" smtClean="0">
                          <a:effectLst/>
                          <a:latin typeface="+mn-ea"/>
                          <a:ea typeface="+mn-ea"/>
                        </a:rPr>
                        <a:t> 서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비스수준협약  </a:t>
                      </a:r>
                      <a:endParaRPr lang="en-US" altLang="ko-KR" sz="1800" kern="120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base" latinLnBrk="1"/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   (SLA)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체결 주장</a:t>
                      </a:r>
                      <a:endParaRPr lang="ko-KR" altLang="en-US" sz="18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2893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RIPE</a:t>
                      </a:r>
                    </a:p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유럽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69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차 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RIPE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정례회의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(‘14.11.3~7,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런던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  <a:hlinkClick r:id="rId4"/>
                        </a:rPr>
                        <a:t>cooperation-wg@ripe.net</a:t>
                      </a:r>
                      <a:endParaRPr lang="ko-KR" altLang="en-US" sz="1800" b="0" spc="-1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800" kern="1200" dirty="0" smtClean="0">
                          <a:effectLst/>
                          <a:latin typeface="+mn-ea"/>
                          <a:ea typeface="+mn-ea"/>
                        </a:rPr>
                        <a:t>제안서 초안 개발 완료</a:t>
                      </a: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(’14. 10.15)</a:t>
                      </a:r>
                    </a:p>
                    <a:p>
                      <a:pPr marL="285750" marR="0" indent="-28575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ko-KR" altLang="en-US" sz="1000" kern="12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 fontAlgn="base" latinLnBrk="1"/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※ </a:t>
                      </a:r>
                      <a:r>
                        <a:rPr lang="ko-KR" altLang="en-US" sz="1800" kern="1200" dirty="0" smtClean="0">
                          <a:effectLst/>
                          <a:latin typeface="+mn-ea"/>
                          <a:ea typeface="+mn-ea"/>
                        </a:rPr>
                        <a:t>제안서 주요 내용 </a:t>
                      </a: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: RIR </a:t>
                      </a:r>
                      <a:r>
                        <a:rPr lang="ko-KR" altLang="en-US" sz="1800" kern="1200" dirty="0" smtClean="0">
                          <a:effectLst/>
                          <a:latin typeface="+mn-ea"/>
                          <a:ea typeface="+mn-ea"/>
                        </a:rPr>
                        <a:t>공동 개발 필요</a:t>
                      </a: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just" fontAlgn="base" latinLnBrk="1"/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800" kern="1200" dirty="0" smtClean="0">
                          <a:effectLst/>
                          <a:latin typeface="+mn-ea"/>
                          <a:ea typeface="+mn-ea"/>
                        </a:rPr>
                        <a:t>서비스 수준 협약</a:t>
                      </a: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</a:rPr>
                        <a:t>(SLA) </a:t>
                      </a:r>
                      <a:r>
                        <a:rPr lang="ko-KR" altLang="en-US" sz="1800" kern="1200" dirty="0" smtClean="0">
                          <a:effectLst/>
                          <a:latin typeface="+mn-ea"/>
                          <a:ea typeface="+mn-ea"/>
                        </a:rPr>
                        <a:t>체결 주장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920" y="13690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&lt; IANA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권한이양 관련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RIR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별 논의현황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(1/2) 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5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71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51520" y="1628800"/>
          <a:ext cx="8784976" cy="4433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135"/>
                <a:gridCol w="2884361"/>
                <a:gridCol w="4320480"/>
              </a:tblGrid>
              <a:tr h="9135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ea"/>
                          <a:ea typeface="+mn-ea"/>
                        </a:rPr>
                        <a:t>IANA</a:t>
                      </a:r>
                      <a:r>
                        <a:rPr lang="ko-KR" altLang="en-US" sz="1600" b="1" dirty="0" smtClean="0">
                          <a:latin typeface="+mn-ea"/>
                          <a:ea typeface="+mn-ea"/>
                        </a:rPr>
                        <a:t>이양 논의현황</a:t>
                      </a:r>
                      <a:endParaRPr lang="en-US" altLang="ko-KR" sz="1600" b="1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메일링리스트</a:t>
                      </a:r>
                      <a:endParaRPr kumimoji="0" lang="en-US" altLang="ko-KR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5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의견수렴창구</a:t>
                      </a:r>
                      <a:r>
                        <a:rPr kumimoji="0" lang="en-US" altLang="ko-KR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)</a:t>
                      </a:r>
                      <a:endParaRPr kumimoji="0" lang="ko-KR" alt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mtClean="0">
                          <a:latin typeface="+mn-ea"/>
                          <a:ea typeface="+mn-ea"/>
                        </a:rPr>
                        <a:t>논의현황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27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LACNIC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남미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LACNIC22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(‘14.10.27~31, 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칠레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 smtClean="0">
                          <a:effectLst/>
                          <a:latin typeface="+mn-ea"/>
                          <a:ea typeface="+mn-ea"/>
                          <a:hlinkClick r:id="rId3"/>
                        </a:rPr>
                        <a:t>internet-gov@lacnic.net</a:t>
                      </a:r>
                      <a:endParaRPr lang="ko-KR" altLang="en-US" sz="1800" b="0" spc="-15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APNIC </a:t>
                      </a: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초안 수용 및 일부 추가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*추가사항 </a:t>
                      </a: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새로운 관리감독  기관 </a:t>
                      </a:r>
                      <a:endParaRPr lang="en-US" altLang="ko-KR" sz="180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  MONC(</a:t>
                      </a:r>
                      <a:r>
                        <a:rPr lang="en-US" altLang="ko-KR" sz="1800" kern="0" spc="0" dirty="0" err="1" smtClean="0">
                          <a:effectLst/>
                          <a:latin typeface="+mn-ea"/>
                          <a:ea typeface="+mn-ea"/>
                        </a:rPr>
                        <a:t>Multistakeholder</a:t>
                      </a:r>
                      <a:r>
                        <a:rPr lang="en-US" altLang="ko-KR" sz="1800" kern="0" spc="0" baseline="0" dirty="0" smtClean="0">
                          <a:effectLst/>
                          <a:latin typeface="+mn-ea"/>
                          <a:ea typeface="+mn-ea"/>
                        </a:rPr>
                        <a:t> oversight </a:t>
                      </a: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baseline="0" dirty="0" smtClean="0">
                          <a:effectLst/>
                          <a:latin typeface="+mn-ea"/>
                          <a:ea typeface="+mn-ea"/>
                        </a:rPr>
                        <a:t>  numbers council) </a:t>
                      </a:r>
                      <a:r>
                        <a:rPr lang="ko-KR" altLang="en-US" sz="1800" kern="0" spc="0" baseline="0" dirty="0" smtClean="0">
                          <a:effectLst/>
                          <a:latin typeface="+mn-ea"/>
                          <a:ea typeface="+mn-ea"/>
                        </a:rPr>
                        <a:t>생성</a:t>
                      </a: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 제안</a:t>
                      </a:r>
                      <a:endParaRPr lang="ko-KR" altLang="en-US" sz="18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59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ARIN</a:t>
                      </a:r>
                    </a:p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북미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ARIN </a:t>
                      </a:r>
                      <a:r>
                        <a:rPr lang="en-US" altLang="ko-KR" sz="1800" kern="1200" spc="0" smtClean="0">
                          <a:effectLst/>
                          <a:latin typeface="+mn-ea"/>
                          <a:ea typeface="+mn-ea"/>
                        </a:rPr>
                        <a:t>34</a:t>
                      </a:r>
                      <a:r>
                        <a:rPr lang="ko-KR" altLang="en-US" sz="1800" kern="1200" spc="0" smtClean="0">
                          <a:effectLst/>
                          <a:latin typeface="+mn-ea"/>
                          <a:ea typeface="+mn-ea"/>
                        </a:rPr>
                        <a:t>차</a:t>
                      </a:r>
                      <a:endParaRPr lang="en-US" altLang="ko-KR" sz="1800" kern="1200" spc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smtClean="0">
                          <a:effectLst/>
                          <a:latin typeface="+mn-ea"/>
                          <a:ea typeface="+mn-ea"/>
                        </a:rPr>
                        <a:t>(‘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14.10.9~10,  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볼트모어</a:t>
                      </a: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120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mtClean="0">
                          <a:effectLst/>
                          <a:latin typeface="+mn-ea"/>
                          <a:ea typeface="+mn-ea"/>
                          <a:hlinkClick r:id="rId4"/>
                        </a:rPr>
                        <a:t>iana-transition@arin.net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제안서 초안 </a:t>
                      </a:r>
                      <a:r>
                        <a:rPr lang="ko-KR" altLang="en-US" sz="1800" kern="0" spc="0" dirty="0" err="1" smtClean="0">
                          <a:effectLst/>
                          <a:latin typeface="+mn-ea"/>
                          <a:ea typeface="+mn-ea"/>
                        </a:rPr>
                        <a:t>개발중</a:t>
                      </a:r>
                      <a:endParaRPr lang="ko-KR" altLang="en-US" sz="1800" kern="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285750" marR="0" indent="-28575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800" kern="0" spc="0" dirty="0" smtClean="0">
                          <a:effectLst/>
                          <a:latin typeface="+mn-ea"/>
                          <a:ea typeface="+mn-ea"/>
                        </a:rPr>
                        <a:t>10.13-20, IANA </a:t>
                      </a:r>
                      <a:r>
                        <a:rPr lang="ko-KR" altLang="en-US" sz="1800" kern="0" spc="0" dirty="0" smtClean="0">
                          <a:effectLst/>
                          <a:latin typeface="+mn-ea"/>
                          <a:ea typeface="+mn-ea"/>
                        </a:rPr>
                        <a:t>권한이양 관련 공개 설문조사실시</a:t>
                      </a:r>
                      <a:endParaRPr lang="ko-KR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8438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AFRINIC</a:t>
                      </a:r>
                    </a:p>
                    <a:p>
                      <a:pPr algn="ctr" latinLnBrk="1"/>
                      <a:r>
                        <a:rPr lang="en-US" altLang="ko-KR" sz="180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아프리카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0" dirty="0" smtClean="0">
                          <a:effectLst/>
                          <a:latin typeface="+mn-ea"/>
                          <a:ea typeface="+mn-ea"/>
                        </a:rPr>
                        <a:t>AFRINIC 21</a:t>
                      </a:r>
                      <a:r>
                        <a:rPr lang="ko-KR" altLang="en-US" sz="1800" kern="1200" spc="0" dirty="0" smtClean="0">
                          <a:effectLst/>
                          <a:latin typeface="+mn-ea"/>
                          <a:ea typeface="+mn-ea"/>
                        </a:rPr>
                        <a:t>차</a:t>
                      </a:r>
                      <a:endParaRPr lang="en-US" altLang="ko-KR" sz="1800" kern="1200" spc="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spc="-150" dirty="0" smtClean="0">
                          <a:effectLst/>
                          <a:latin typeface="+mn-ea"/>
                          <a:ea typeface="+mn-ea"/>
                        </a:rPr>
                        <a:t>(‘14.11.22~28, </a:t>
                      </a:r>
                      <a:r>
                        <a:rPr lang="ko-KR" altLang="en-US" sz="1800" kern="1200" spc="-150" dirty="0" err="1" smtClean="0">
                          <a:effectLst/>
                          <a:latin typeface="+mn-ea"/>
                          <a:ea typeface="+mn-ea"/>
                        </a:rPr>
                        <a:t>모리셔스</a:t>
                      </a:r>
                      <a:r>
                        <a:rPr lang="ko-KR" altLang="en-US" sz="1800" kern="1200" spc="-150" dirty="0" smtClean="0">
                          <a:effectLst/>
                          <a:latin typeface="+mn-ea"/>
                          <a:ea typeface="+mn-ea"/>
                        </a:rPr>
                        <a:t> 예정</a:t>
                      </a:r>
                      <a:r>
                        <a:rPr lang="en-US" altLang="ko-KR" sz="1800" kern="1200" spc="-15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kern="1200" spc="-15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u="sng" kern="1200" dirty="0" smtClean="0">
                          <a:effectLst/>
                          <a:latin typeface="+mn-ea"/>
                          <a:ea typeface="+mn-ea"/>
                          <a:hlinkClick r:id="rId5"/>
                        </a:rPr>
                        <a:t>ianaoversight@afrinic.net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제안서 초안 개발 예정</a:t>
                      </a:r>
                      <a:endParaRPr lang="ko-KR" altLang="en-US" sz="18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21663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&lt; IANA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권한이양 관련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RIR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별 논의현황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(2/2) 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6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851920" y="476672"/>
            <a:ext cx="1440160" cy="801315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목 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7920880" cy="428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300" dirty="0" smtClean="0"/>
              <a:t>IANA </a:t>
            </a:r>
            <a:r>
              <a:rPr lang="ko-KR" altLang="en-US" sz="2300" dirty="0" smtClean="0"/>
              <a:t>이양 개요 및 </a:t>
            </a:r>
            <a:r>
              <a:rPr lang="en-US" altLang="ko-KR" sz="2300" dirty="0" smtClean="0"/>
              <a:t>IANA </a:t>
            </a:r>
            <a:r>
              <a:rPr lang="ko-KR" altLang="en-US" sz="2300" dirty="0" smtClean="0"/>
              <a:t>조정그룹</a:t>
            </a:r>
            <a:r>
              <a:rPr lang="en-US" altLang="ko-KR" sz="2300" dirty="0" smtClean="0"/>
              <a:t>(ICG) </a:t>
            </a:r>
            <a:r>
              <a:rPr lang="ko-KR" altLang="en-US" sz="2300" dirty="0" smtClean="0"/>
              <a:t>구성</a:t>
            </a:r>
            <a:endParaRPr lang="en-US" altLang="ko-KR" sz="23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300" dirty="0" smtClean="0"/>
              <a:t>IANA </a:t>
            </a:r>
            <a:r>
              <a:rPr lang="ko-KR" altLang="en-US" sz="2300" dirty="0" smtClean="0"/>
              <a:t>이양에 대한 국내 전문가 의견</a:t>
            </a:r>
            <a:endParaRPr lang="en-US" altLang="ko-KR" sz="23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300" dirty="0" smtClean="0"/>
              <a:t>커뮤니티 별 논의 및 대응현황</a:t>
            </a:r>
            <a:endParaRPr lang="en-US" altLang="ko-KR" sz="23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프로토콜 </a:t>
            </a:r>
            <a:r>
              <a:rPr lang="ko-KR" altLang="en-US" sz="2000" dirty="0" err="1" smtClean="0"/>
              <a:t>파라미터</a:t>
            </a:r>
            <a:r>
              <a:rPr lang="ko-KR" altLang="en-US" sz="2000" dirty="0" smtClean="0"/>
              <a:t> 커뮤니티</a:t>
            </a:r>
            <a:r>
              <a:rPr lang="en-US" altLang="ko-KR" sz="2000" dirty="0" smtClean="0"/>
              <a:t>(IETF) </a:t>
            </a:r>
            <a:r>
              <a:rPr lang="ko-KR" altLang="en-US" sz="2000" dirty="0" smtClean="0"/>
              <a:t>논의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현황</a:t>
            </a:r>
            <a:endParaRPr lang="en-US" altLang="ko-KR" sz="20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IP</a:t>
            </a:r>
            <a:r>
              <a:rPr lang="ko-KR" altLang="en-US" sz="2000" dirty="0" smtClean="0"/>
              <a:t>주소 커뮤니티</a:t>
            </a:r>
            <a:r>
              <a:rPr lang="en-US" altLang="ko-KR" sz="2000" dirty="0" smtClean="0"/>
              <a:t>(NRO, RIR) </a:t>
            </a:r>
            <a:r>
              <a:rPr lang="ko-KR" altLang="en-US" sz="2000" dirty="0" smtClean="0"/>
              <a:t>논의 현황</a:t>
            </a:r>
            <a:endParaRPr lang="en-US" altLang="ko-KR" sz="20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도메인이름 커뮤니티</a:t>
            </a:r>
            <a:r>
              <a:rPr lang="en-US" altLang="ko-KR" sz="2000" dirty="0" smtClean="0"/>
              <a:t>(CWG) </a:t>
            </a:r>
            <a:r>
              <a:rPr lang="ko-KR" altLang="en-US" sz="2000" dirty="0" smtClean="0"/>
              <a:t>논의 현황</a:t>
            </a:r>
            <a:endParaRPr lang="en-US" altLang="ko-KR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300" dirty="0" smtClean="0"/>
              <a:t>IANA </a:t>
            </a:r>
            <a:r>
              <a:rPr lang="ko-KR" altLang="en-US" sz="2300" dirty="0" smtClean="0"/>
              <a:t>이양 및 </a:t>
            </a:r>
            <a:r>
              <a:rPr lang="en-US" altLang="ko-KR" sz="2300" dirty="0" smtClean="0"/>
              <a:t>ICANN </a:t>
            </a:r>
            <a:r>
              <a:rPr lang="ko-KR" altLang="en-US" sz="2300" dirty="0" smtClean="0"/>
              <a:t>책임성 강화 관련 </a:t>
            </a:r>
            <a:r>
              <a:rPr lang="en-US" altLang="ko-KR" sz="2300" dirty="0" smtClean="0"/>
              <a:t>GAC </a:t>
            </a:r>
            <a:r>
              <a:rPr lang="ko-KR" altLang="en-US" sz="2300" dirty="0" smtClean="0"/>
              <a:t>활동</a:t>
            </a:r>
            <a:endParaRPr lang="en-US" altLang="ko-KR" sz="23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300" dirty="0" smtClean="0"/>
              <a:t>국내 대응체계 및 향후 일정</a:t>
            </a:r>
            <a:r>
              <a:rPr lang="en-US" altLang="ko-KR" sz="2300" dirty="0" smtClean="0"/>
              <a:t>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7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71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755576" y="1052736"/>
          <a:ext cx="8064896" cy="5235021"/>
        </p:xfrm>
        <a:graphic>
          <a:graphicData uri="http://schemas.openxmlformats.org/drawingml/2006/table">
            <a:tbl>
              <a:tblPr/>
              <a:tblGrid>
                <a:gridCol w="478078"/>
                <a:gridCol w="7586818"/>
              </a:tblGrid>
              <a:tr h="61207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참고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] APNIC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아시아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‧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태평양지역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제안서 초안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0969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영문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4777">
                <a:tc>
                  <a:txBody>
                    <a:bodyPr/>
                    <a:lstStyle/>
                    <a:p>
                      <a:pPr marL="0" marR="0" indent="-20574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국문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0" indent="-2857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kern="0" spc="0" dirty="0" err="1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미정부는</a:t>
                      </a: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IANA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계약을 종료한다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80010" marR="0" indent="-2857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기술적인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안정성과 지속성을 유지한다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82296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 ➀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ICANN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이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IANA 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운영 역할을 지속한다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marR="0" indent="-79756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b="0" kern="0" spc="0" dirty="0" smtClean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600" b="0" kern="0" spc="0" dirty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➁</a:t>
                      </a:r>
                      <a:r>
                        <a:rPr lang="ko-KR" altLang="en-US" sz="1600" b="0" kern="0" spc="0" dirty="0" smtClean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NRO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ICANN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과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SLA(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서비스수준동의서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를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600" b="1" kern="0" spc="0" dirty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일 전까지 </a:t>
                      </a:r>
                      <a:endParaRPr lang="en-US" altLang="ko-KR" sz="1600" b="1" kern="0" spc="0" dirty="0" smtClean="0">
                        <a:solidFill>
                          <a:schemeClr val="accent2"/>
                        </a:solidFill>
                        <a:effectLst/>
                        <a:ea typeface="맑은 고딕" panose="020B0503020000020004" pitchFamily="50" charset="-127"/>
                      </a:endParaRPr>
                    </a:p>
                    <a:p>
                      <a:pPr marL="0" marR="0" indent="-79756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smtClean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       </a:t>
                      </a:r>
                      <a:r>
                        <a:rPr lang="ko-KR" altLang="en-US" sz="1600" b="1" kern="0" spc="0" dirty="0" smtClean="0">
                          <a:solidFill>
                            <a:schemeClr val="accent2"/>
                          </a:solidFill>
                          <a:effectLst/>
                          <a:ea typeface="맑은 고딕" panose="020B0503020000020004" pitchFamily="50" charset="-127"/>
                        </a:rPr>
                        <a:t>체결한다</a:t>
                      </a:r>
                      <a:r>
                        <a:rPr lang="en-US" altLang="ko-KR" sz="1600" b="1" kern="0" spc="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80010" marR="0" indent="-2857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모든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준비과정에서의 투명성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일관성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완결성을 보장한다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82296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 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NRO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ICANN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과의 현재 계약을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금년말까지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검토한다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-84836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 ➁ </a:t>
                      </a:r>
                      <a:r>
                        <a:rPr lang="en-US" altLang="ko-KR" sz="1600" b="1" kern="0" spc="-1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NRO</a:t>
                      </a:r>
                      <a:r>
                        <a:rPr lang="ko-KR" altLang="en-US" sz="1600" b="1" kern="0" spc="-10" dirty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600" b="1" kern="0" spc="-1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ICANN</a:t>
                      </a:r>
                      <a:r>
                        <a:rPr lang="ko-KR" altLang="en-US" sz="1600" b="1" kern="0" spc="-10" dirty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과 </a:t>
                      </a:r>
                      <a:r>
                        <a:rPr lang="en-US" altLang="ko-KR" sz="1600" b="1" kern="0" spc="-1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1600" b="1" kern="0" spc="-10" dirty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600" b="1" kern="0" spc="-1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600" b="1" kern="0" spc="-10" dirty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600" b="1" kern="0" spc="-1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600" b="1" kern="0" spc="-10" dirty="0" smtClean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일까지</a:t>
                      </a:r>
                      <a:r>
                        <a:rPr lang="ko-KR" altLang="en-US" sz="1600" b="1" kern="0" spc="-10" baseline="0" dirty="0" smtClean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 의무확인서</a:t>
                      </a:r>
                      <a:r>
                        <a:rPr lang="en-US" altLang="ko-KR" sz="1600" b="1" kern="0" spc="-10" dirty="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600" b="1" kern="0" spc="-10" dirty="0" err="1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AoC</a:t>
                      </a:r>
                      <a:r>
                        <a:rPr lang="en-US" altLang="ko-KR" sz="1600" b="1" kern="0" spc="-1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600" b="1" kern="0" spc="-10" dirty="0">
                          <a:solidFill>
                            <a:srgbClr val="0070C0"/>
                          </a:solidFill>
                          <a:effectLst/>
                          <a:ea typeface="맑은 고딕" panose="020B0503020000020004" pitchFamily="50" charset="-127"/>
                        </a:rPr>
                        <a:t>를 체결한다</a:t>
                      </a:r>
                      <a:r>
                        <a:rPr lang="en-US" altLang="ko-KR" sz="1600" b="1" kern="0" spc="-1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r>
                        <a:rPr lang="en-US" altLang="ko-KR" sz="16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이 의무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/>
                      </a:r>
                      <a:b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</a:b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확인서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(AoC)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는 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2007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, 2009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년 양기관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(NRO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와 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ICANN)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간 인정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권리와 책임성에 관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/>
                      </a:r>
                      <a:b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</a:b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해 주고받은 서신을 대체한다</a:t>
                      </a:r>
                      <a:r>
                        <a:rPr lang="en-US" altLang="ko-KR" sz="1400" b="1" kern="0" spc="-10" smtClean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</a:rPr>
                        <a:t>. </a:t>
                      </a:r>
                      <a:endParaRPr lang="ko-KR" altLang="en-US" sz="1600" b="1" kern="0" spc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_x212034928" descr="EMB000002e039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3" y="1700808"/>
            <a:ext cx="677476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471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755576" y="1124744"/>
          <a:ext cx="7416824" cy="4682520"/>
        </p:xfrm>
        <a:graphic>
          <a:graphicData uri="http://schemas.openxmlformats.org/drawingml/2006/table">
            <a:tbl>
              <a:tblPr/>
              <a:tblGrid>
                <a:gridCol w="439661"/>
                <a:gridCol w="6977163"/>
              </a:tblGrid>
              <a:tr h="35082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참고</a:t>
                      </a:r>
                      <a:r>
                        <a:rPr 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] RIPE</a:t>
                      </a: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유럽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제안서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초안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06" marR="64406" marT="17806" marB="17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3591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영문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06" marR="64406" marT="17806" marB="17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The RIPE community asks the RIPE NCC to work with the other RIRs to produce a common proposal for a legally binding agreement (such as a Service Level Agreement) between ICANN and the RIRs to replace the Internet number-related elements of the ICANN-NTIA agreement.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This proposal should meet the requirements of the Request For Proposals (RFP) produced by the IANA Stewardship Transition Coordination Group (ICG).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The proposal should bring the provisions of the agreement related to the services and service levels up-to-date with current requirements where necessary.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This work should be coordinated with the other users of the IANA function as much as practical, with the aim of producing a proposed arrangement that is compatible with the proposed arrangements of the other IANA users.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The RIPE community asks the RIPE NCC and the other RIRs keep it informed about progress and content of the proposal.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The RIPE community asks the RIPE NCC to complete the proposal and to submit it to the ICG before 15 January 2015.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06" marR="64406" marT="17806" marB="17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988">
                <a:tc>
                  <a:txBody>
                    <a:bodyPr/>
                    <a:lstStyle/>
                    <a:p>
                      <a:pPr marL="0" marR="0" indent="-20574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국문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06" marR="64406" marT="17806" marB="17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kern="0" spc="-6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1) </a:t>
                      </a:r>
                      <a: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ICANN</a:t>
                      </a:r>
                      <a:r>
                        <a:rPr lang="ko-KR" altLang="en-US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 </a:t>
                      </a:r>
                      <a:r>
                        <a:rPr lang="en-US" altLang="ko-KR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RIR</a:t>
                      </a:r>
                      <a:r>
                        <a:rPr lang="ko-KR" altLang="en-US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사이에 법적 구속력을 갖는 협약서</a:t>
                      </a:r>
                      <a:r>
                        <a:rPr lang="en-US" altLang="ko-KR" sz="1400" b="1" kern="0" spc="-15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수준 협약</a:t>
                      </a:r>
                      <a: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, </a:t>
                      </a:r>
                      <a:r>
                        <a:rPr lang="en-US" altLang="ko-KR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SLA)</a:t>
                      </a:r>
                      <a:r>
                        <a:rPr lang="ko-KR" altLang="en-US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위한 </a:t>
                      </a:r>
                      <a:r>
                        <a:rPr lang="ko-KR" altLang="en-US" sz="1400" b="1" kern="0" spc="-15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공동 </a:t>
                      </a:r>
                      <a: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제안서를 </a:t>
                      </a:r>
                      <a:r>
                        <a:rPr lang="ko-KR" altLang="en-US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생산하기 위해 다른 </a:t>
                      </a:r>
                      <a:r>
                        <a:rPr lang="en-US" altLang="ko-KR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RIR</a:t>
                      </a:r>
                      <a:r>
                        <a:rPr lang="ko-KR" altLang="en-US" sz="1400" b="1" kern="0" spc="-150" dirty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 함께 일할 것을 </a:t>
                      </a:r>
                      <a:r>
                        <a:rPr lang="ko-KR" altLang="en-US" sz="1400" b="1" kern="0" spc="-15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요구한다</a:t>
                      </a:r>
                      <a:r>
                        <a:rPr lang="en-US" altLang="ko-KR" sz="1400" b="1" kern="0" spc="-150" smtClean="0">
                          <a:solidFill>
                            <a:schemeClr val="accent2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altLang="ko-KR" sz="1400" b="1" kern="0" spc="-150" smtClean="0">
                        <a:solidFill>
                          <a:schemeClr val="accent2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0" kern="0" spc="-15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2) </a:t>
                      </a:r>
                      <a:r>
                        <a:rPr lang="ko-KR" altLang="en-US" sz="1400" b="0" kern="0" spc="4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제안서는 </a:t>
                      </a:r>
                      <a:r>
                        <a:rPr lang="en-US" altLang="ko-KR" sz="1400" b="0" kern="0" spc="4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IANA </a:t>
                      </a:r>
                      <a:r>
                        <a:rPr lang="ko-KR" altLang="en-US" sz="1400" b="0" kern="0" spc="40" dirty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권한이양 조정그룹</a:t>
                      </a:r>
                      <a:r>
                        <a:rPr lang="en-US" altLang="ko-KR" sz="1400" b="0" kern="0" spc="4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(ICG)</a:t>
                      </a:r>
                      <a:r>
                        <a:rPr lang="ko-KR" altLang="en-US" sz="1400" b="0" kern="0" spc="40" dirty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가 제안한 제안요청서</a:t>
                      </a:r>
                      <a:r>
                        <a:rPr lang="en-US" altLang="ko-KR" sz="1400" b="0" kern="0" spc="4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(RFP)</a:t>
                      </a:r>
                      <a:r>
                        <a:rPr lang="ko-KR" altLang="en-US" sz="1400" b="0" kern="0" spc="4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상의 </a:t>
                      </a:r>
                      <a:r>
                        <a:rPr lang="ko-KR" altLang="en-US" sz="1400" b="0" kern="0" spc="4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요구사항</a:t>
                      </a:r>
                      <a:r>
                        <a:rPr lang="en-US" altLang="ko-KR" sz="1400" b="0" kern="0" spc="4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400" b="0" kern="0" spc="4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400" b="0" kern="0" spc="4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en-US" altLang="ko-KR" sz="1400" b="0" kern="0" spc="4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lang="ko-KR" altLang="en-US" sz="1400" b="0" kern="0" spc="4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과 </a:t>
                      </a:r>
                      <a:r>
                        <a:rPr lang="ko-KR" altLang="en-US" sz="1400" b="0" kern="0" spc="-2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서비스 </a:t>
                      </a:r>
                      <a:r>
                        <a:rPr lang="ko-KR" altLang="en-US" sz="1400" b="0" kern="0" spc="-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수준과 관련된 협약 조항을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0" kern="0" spc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포함 해야한다</a:t>
                      </a:r>
                      <a:r>
                        <a:rPr lang="en-US" altLang="ko-KR" sz="1400" b="0" kern="0" spc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0" kern="0" spc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3) </a:t>
                      </a:r>
                      <a:r>
                        <a:rPr lang="ko-KR" altLang="en-US" sz="1400" b="0" kern="0" spc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제안서 개발 작</a:t>
                      </a:r>
                      <a:r>
                        <a:rPr lang="ko-KR" altLang="en-US" sz="1400" b="0" kern="0" spc="-2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업은 </a:t>
                      </a:r>
                      <a:r>
                        <a:rPr lang="en-US" altLang="ko-KR" sz="1400" b="0" kern="0" spc="-2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</a:rPr>
                        <a:t>IANA </a:t>
                      </a:r>
                      <a:r>
                        <a:rPr lang="ko-KR" altLang="en-US" sz="1400" b="0" kern="0" spc="-2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기능 이외의 다른 </a:t>
                      </a:r>
                      <a:r>
                        <a:rPr lang="ko-KR" altLang="en-US" sz="1400" b="0" kern="0" spc="-20" dirty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이용자들과 조정될 </a:t>
                      </a:r>
                      <a:r>
                        <a:rPr lang="ko-KR" altLang="en-US" sz="1400" b="0" kern="0" spc="-2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수 </a:t>
                      </a:r>
                      <a:r>
                        <a:rPr lang="ko-KR" altLang="en-US" sz="1400" b="0" kern="0" spc="-2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있도록</a:t>
                      </a:r>
                      <a:r>
                        <a:rPr lang="en-US" altLang="ko-KR" sz="1400" b="0" kern="0" spc="-2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b="0" kern="0" spc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상호 호환</a:t>
                      </a:r>
                      <a:r>
                        <a:rPr lang="en-US" altLang="ko-KR" sz="1400" b="0" kern="0" spc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400" b="0" kern="0" spc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400" b="0" kern="0" spc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ko-KR" altLang="en-US" sz="1400" b="0" kern="0" spc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성을 갖추어야 한다</a:t>
                      </a:r>
                      <a:r>
                        <a:rPr lang="en-US" altLang="ko-KR" sz="1400" b="0" kern="0" spc="0" smtClean="0">
                          <a:solidFill>
                            <a:schemeClr val="tx1"/>
                          </a:solidFill>
                          <a:effectLst/>
                          <a:ea typeface="맑은 고딕" panose="020B0503020000020004" pitchFamily="50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altLang="ko-KR" sz="1400" kern="0" spc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4) </a:t>
                      </a:r>
                      <a:r>
                        <a:rPr lang="ko-KR" altLang="en-US" sz="1400" kern="0" spc="-2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  <a:t>본 사항과 관련된 진행사항과 제안서의 내용을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kern="0" spc="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  <a:t>지속적으로 공유할 것을 요구하며</a:t>
                      </a: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  <a:t>, </a:t>
                      </a:r>
                      <a:b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</a:br>
                      <a:r>
                        <a:rPr lang="en-US" altLang="ko-KR" sz="1400" kern="0" spc="0" smtClean="0">
                          <a:solidFill>
                            <a:srgbClr val="000000"/>
                          </a:solidFill>
                          <a:effectLst/>
                          <a:ea typeface="+mn-ea"/>
                        </a:rPr>
                        <a:t>      </a:t>
                      </a:r>
                      <a:r>
                        <a:rPr lang="ko-KR" altLang="en-US" sz="1400" kern="0" spc="2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제안서를 </a:t>
                      </a: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완성하여 </a:t>
                      </a:r>
                      <a:r>
                        <a:rPr lang="en-US" altLang="ko-KR" sz="1400" kern="0" spc="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2015</a:t>
                      </a: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kern="0" spc="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400" kern="0" spc="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 전에 </a:t>
                      </a:r>
                      <a:r>
                        <a:rPr lang="en-US" altLang="ko-KR" sz="1400" kern="0" spc="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ICG</a:t>
                      </a: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로 </a:t>
                      </a:r>
                      <a:r>
                        <a:rPr lang="ko-KR" altLang="en-US" sz="1400" kern="0" spc="20" dirty="0" smtClean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제출  할 </a:t>
                      </a: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것을 요구한다</a:t>
                      </a:r>
                      <a:r>
                        <a:rPr lang="en-US" altLang="ko-KR" sz="1400" kern="0" spc="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 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406" marR="64406" marT="17806" marB="1780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5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991917"/>
            <a:ext cx="94685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342900" algn="just" fontAlgn="base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(IANA 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권한이양 제안서 개발 </a:t>
            </a:r>
            <a:r>
              <a:rPr lang="ko-KR" altLang="en-US" sz="2000" b="1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통합팀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CRISP Team </a:t>
            </a:r>
            <a:r>
              <a:rPr lang="ko-KR" altLang="en-US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구성</a:t>
            </a:r>
            <a:r>
              <a:rPr lang="en-US" altLang="ko-KR" sz="20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</a:p>
          <a:p>
            <a:pPr marL="285750" indent="-285750" algn="just" fontAlgn="base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NRO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가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IANA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관리권 이양 논의 참여 및 최종제안서를 제출하기 위해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indent="-205740" algn="just" fontAlgn="base">
              <a:lnSpc>
                <a:spcPts val="3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CRISP Team(Consolidated </a:t>
            </a:r>
            <a:r>
              <a:rPr lang="en-US" altLang="ko-KR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RIR IANA Stewardship Proposal 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Team)</a:t>
            </a:r>
            <a:r>
              <a:rPr lang="ko-KR" altLang="en-US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을 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구성 중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(’14.11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월 현재</a:t>
            </a:r>
            <a:r>
              <a:rPr lang="en-US" altLang="ko-KR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 marL="80010" lvl="1" indent="-285750" algn="just" fontAlgn="base">
              <a:lnSpc>
                <a:spcPts val="3000"/>
              </a:lnSpc>
              <a:buFont typeface="맑은 고딕" panose="020B0503020000020004" pitchFamily="50" charset="-127"/>
              <a:buChar char="-"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CRISP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는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IANA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기능 이양 논의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의견수렴 및 최종제안서 작성 역할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수행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80010" indent="-285750" algn="just" fontAlgn="base">
              <a:lnSpc>
                <a:spcPts val="3000"/>
              </a:lnSpc>
              <a:buFont typeface="맑은 고딕" panose="020B0503020000020004" pitchFamily="50" charset="-127"/>
              <a:buChar char="-"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CRISP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는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5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개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RIR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에서 각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2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명의 대표자와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명의 스태프를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선출하여 구성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총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15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명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 marL="80010" indent="-285750" algn="just" fontAlgn="base">
              <a:lnSpc>
                <a:spcPts val="3000"/>
              </a:lnSpc>
              <a:buFont typeface="맑은 고딕" panose="020B0503020000020004" pitchFamily="50" charset="-127"/>
              <a:buChar char="-"/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CRISP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는 첫 회의에서 여러 지역에서 임명된 커뮤니티 멤버들 중 의장과 부의장을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ts val="3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선출할 예정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85750" indent="-285750" algn="just" fontAlgn="base">
              <a:lnSpc>
                <a:spcPts val="3000"/>
              </a:lnSpc>
              <a:buFont typeface="맑은 고딕" panose="020B0503020000020004" pitchFamily="50" charset="-127"/>
              <a:buChar char="-"/>
            </a:pP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화상회의를 통해 회의를 진행 할 예정이며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회의는 대중에게 공개 예정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85750" indent="-285750" algn="just" fontAlgn="base">
              <a:lnSpc>
                <a:spcPts val="3000"/>
              </a:lnSpc>
              <a:buFont typeface="맑은 고딕" panose="020B0503020000020004" pitchFamily="50" charset="-127"/>
              <a:buChar char="-"/>
            </a:pPr>
            <a:r>
              <a:rPr lang="ko-KR" altLang="en-US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메일링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리스트 주소는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  <a:hlinkClick r:id="rId3"/>
              </a:rPr>
              <a:t>ianaxfer@nro.net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이며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기록물은 공개 가능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285750" indent="-285750" algn="just" fontAlgn="base">
              <a:lnSpc>
                <a:spcPts val="3000"/>
              </a:lnSpc>
              <a:buFont typeface="맑은 고딕" panose="020B0503020000020004" pitchFamily="50" charset="-127"/>
              <a:buChar char="-"/>
            </a:pPr>
            <a:r>
              <a:rPr lang="ko-KR" altLang="en-US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대륙별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주소관리기구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(RIR)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커뮤니티는 대략적 합의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(rough consensus)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를 통해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ts val="3000"/>
              </a:lnSpc>
            </a:pP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업무를 수행하도록 노력할 것임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ts val="3000"/>
              </a:lnSpc>
            </a:pP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※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대략적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합의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(rough consensus)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가 순조롭게 진행되지 않는다면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CRISP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는 투표를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ts val="3000"/>
              </a:lnSpc>
            </a:pP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통해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명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*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의 멤버 중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8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명이 승인한 제안서로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ICG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에 최종제안서 제출 예정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ts val="3000"/>
              </a:lnSpc>
            </a:pPr>
            <a:r>
              <a:rPr lang="en-US" altLang="ko-KR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* 5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명의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대륙별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주소관리기구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(RIR)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스태프는 투표 멤버에서 제외</a:t>
            </a:r>
            <a:endParaRPr lang="en-US" altLang="ko-KR" sz="14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algn="just" fontAlgn="base">
              <a:lnSpc>
                <a:spcPts val="30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</a:p>
          <a:p>
            <a:pPr marL="251460" lvl="1" algn="just" fontAlgn="base">
              <a:lnSpc>
                <a:spcPts val="3000"/>
              </a:lnSpc>
            </a:pP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</a:t>
            </a:r>
            <a:endParaRPr lang="en-US" altLang="ko-KR" sz="15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71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8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671" y="31349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9512" y="980728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-342900" algn="just" fontAlgn="base">
              <a:lnSpc>
                <a:spcPct val="160000"/>
              </a:lnSpc>
              <a:buFont typeface="Calibri" panose="020F0502020204030204" pitchFamily="34" charset="0"/>
              <a:buChar char="□"/>
            </a:pPr>
            <a:r>
              <a:rPr lang="en-US" altLang="ko-KR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검토의견</a:t>
            </a:r>
            <a:r>
              <a:rPr lang="en-US" altLang="ko-KR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</a:p>
          <a:p>
            <a:pPr marL="137160" indent="-342900" algn="just" fontAlgn="base">
              <a:lnSpc>
                <a:spcPct val="160000"/>
              </a:lnSpc>
              <a:buFont typeface="Calibri" panose="020F0502020204030204" pitchFamily="34" charset="0"/>
              <a:buChar char="□"/>
            </a:pPr>
            <a:endParaRPr lang="en-US" altLang="ko-KR" sz="2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대륙별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협의체를 갖춘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거버넌스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 구조는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미국중심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ICANN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체제에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대한 우려를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해소할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수 있는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구조적 특성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지역성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을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띠고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있음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endParaRPr lang="ko-KR" altLang="en-US" sz="9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-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따라서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대륙별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RIR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과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NRO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는 현행체제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변화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필요성을 크게 느끼지 못하므로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금번 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IANA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권한이양 이슈에 대해 현행 유지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가능성이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높음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다만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추가로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SLA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서비스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수준협약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체결과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책임성에 대한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결속력 강화를 주장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endParaRPr lang="en-US" altLang="ko-KR" sz="9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※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파트너십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관계 만으로는 문제 발생시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책임소재가 불명확하므로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SLA </a:t>
            </a:r>
            <a:r>
              <a:rPr lang="ko-KR" altLang="en-US" sz="1400" dirty="0">
                <a:solidFill>
                  <a:prstClr val="black"/>
                </a:solidFill>
                <a:latin typeface="맑은 고딕" panose="020B0503020000020004" pitchFamily="50" charset="-127"/>
              </a:rPr>
              <a:t>필요성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주장</a:t>
            </a:r>
            <a:endParaRPr lang="en-US" altLang="ko-KR" sz="14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endParaRPr lang="ko-KR" altLang="en-US" sz="14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현 체제를 반대하는 일부 국가는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ITU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역할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</a:rPr>
              <a:t>강화를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주장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- 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이들 국가가 속한 </a:t>
            </a:r>
            <a:r>
              <a:rPr lang="ko-KR" altLang="en-US" dirty="0" err="1" smtClean="0">
                <a:solidFill>
                  <a:prstClr val="black"/>
                </a:solidFill>
                <a:latin typeface="맑은 고딕" panose="020B0503020000020004" pitchFamily="50" charset="-127"/>
              </a:rPr>
              <a:t>대륙별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RIR</a:t>
            </a:r>
            <a:r>
              <a:rPr lang="ko-KR" altLang="en-US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의 논의 추이를 지켜볼 필요가 있음</a:t>
            </a:r>
            <a:endParaRPr lang="en-US" altLang="ko-KR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endParaRPr lang="en-US" altLang="ko-KR" sz="14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13716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prstClr val="black"/>
                </a:solidFill>
              </a:rPr>
              <a:t>한국은 풍부한 </a:t>
            </a:r>
            <a:r>
              <a:rPr lang="en-US" altLang="ko-KR" dirty="0" smtClean="0">
                <a:solidFill>
                  <a:prstClr val="black"/>
                </a:solidFill>
              </a:rPr>
              <a:t>IPv4 </a:t>
            </a:r>
            <a:r>
              <a:rPr lang="ko-KR" altLang="en-US" dirty="0" smtClean="0">
                <a:solidFill>
                  <a:prstClr val="black"/>
                </a:solidFill>
              </a:rPr>
              <a:t>확보 및 </a:t>
            </a:r>
            <a:r>
              <a:rPr lang="en-US" altLang="ko-KR" dirty="0" smtClean="0">
                <a:solidFill>
                  <a:prstClr val="black"/>
                </a:solidFill>
              </a:rPr>
              <a:t>IPv6 </a:t>
            </a:r>
            <a:r>
              <a:rPr lang="ko-KR" altLang="en-US" dirty="0" err="1" smtClean="0">
                <a:solidFill>
                  <a:prstClr val="black"/>
                </a:solidFill>
              </a:rPr>
              <a:t>선도국으로서</a:t>
            </a:r>
            <a:r>
              <a:rPr lang="ko-KR" altLang="en-US" dirty="0" smtClean="0">
                <a:solidFill>
                  <a:prstClr val="black"/>
                </a:solidFill>
              </a:rPr>
              <a:t> 현행 체제 유지가 바람직하다는 입장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</a:p>
          <a:p>
            <a:pPr fontAlgn="base"/>
            <a:r>
              <a:rPr lang="en-US" altLang="ko-KR" dirty="0" smtClean="0">
                <a:solidFill>
                  <a:prstClr val="black"/>
                </a:solidFill>
              </a:rPr>
              <a:t>    - </a:t>
            </a:r>
            <a:r>
              <a:rPr lang="ko-KR" altLang="en-US" dirty="0" smtClean="0">
                <a:solidFill>
                  <a:prstClr val="black"/>
                </a:solidFill>
              </a:rPr>
              <a:t>추가의견으로 </a:t>
            </a:r>
            <a:r>
              <a:rPr lang="en-US" altLang="ko-KR" dirty="0" smtClean="0">
                <a:solidFill>
                  <a:prstClr val="black"/>
                </a:solidFill>
              </a:rPr>
              <a:t>SLA </a:t>
            </a:r>
            <a:r>
              <a:rPr lang="ko-KR" altLang="en-US" dirty="0" smtClean="0">
                <a:solidFill>
                  <a:prstClr val="black"/>
                </a:solidFill>
              </a:rPr>
              <a:t>수립 후</a:t>
            </a:r>
            <a:r>
              <a:rPr lang="en-US" altLang="ko-KR" dirty="0" smtClean="0">
                <a:solidFill>
                  <a:prstClr val="black"/>
                </a:solidFill>
              </a:rPr>
              <a:t> ICANN</a:t>
            </a:r>
            <a:r>
              <a:rPr lang="ko-KR" altLang="en-US" dirty="0" smtClean="0">
                <a:solidFill>
                  <a:prstClr val="black"/>
                </a:solidFill>
              </a:rPr>
              <a:t>이 특정 서비스 수준을 유지하지 못하는 상황 발생 시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</a:p>
          <a:p>
            <a:pPr fontAlgn="base"/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     </a:t>
            </a:r>
            <a:r>
              <a:rPr lang="ko-KR" altLang="en-US" dirty="0" smtClean="0">
                <a:solidFill>
                  <a:prstClr val="black"/>
                </a:solidFill>
              </a:rPr>
              <a:t>발생 사유 및</a:t>
            </a:r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조치 경과를 </a:t>
            </a:r>
            <a:r>
              <a:rPr lang="ko-KR" altLang="en-US" dirty="0" err="1" smtClean="0">
                <a:solidFill>
                  <a:prstClr val="black"/>
                </a:solidFill>
              </a:rPr>
              <a:t>대륙별</a:t>
            </a:r>
            <a:r>
              <a:rPr lang="ko-KR" altLang="en-US" dirty="0" smtClean="0">
                <a:solidFill>
                  <a:prstClr val="black"/>
                </a:solidFill>
              </a:rPr>
              <a:t> 기구</a:t>
            </a:r>
            <a:r>
              <a:rPr lang="en-US" altLang="ko-KR" dirty="0" smtClean="0">
                <a:solidFill>
                  <a:prstClr val="black"/>
                </a:solidFill>
              </a:rPr>
              <a:t>(RIR) </a:t>
            </a:r>
            <a:r>
              <a:rPr lang="ko-KR" altLang="en-US" dirty="0" smtClean="0">
                <a:solidFill>
                  <a:prstClr val="black"/>
                </a:solidFill>
              </a:rPr>
              <a:t>및 하위 멤버에게 신속히 알려야 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fontAlgn="base"/>
            <a:r>
              <a:rPr lang="en-US" altLang="ko-KR" dirty="0">
                <a:solidFill>
                  <a:prstClr val="black"/>
                </a:solidFill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</a:rPr>
              <a:t>     (</a:t>
            </a:r>
            <a:r>
              <a:rPr lang="ko-KR" altLang="en-US" dirty="0" smtClean="0">
                <a:solidFill>
                  <a:prstClr val="black"/>
                </a:solidFill>
              </a:rPr>
              <a:t>상시 연락망 구축 필요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0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27480"/>
              </p:ext>
            </p:extLst>
          </p:nvPr>
        </p:nvGraphicFramePr>
        <p:xfrm>
          <a:off x="143509" y="1340768"/>
          <a:ext cx="8820980" cy="489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1277"/>
                <a:gridCol w="4699703"/>
              </a:tblGrid>
              <a:tr h="53675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NRO(CRISP Team)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향후 일정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국내 논의 향후 일정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59792">
                <a:tc>
                  <a:txBody>
                    <a:bodyPr/>
                    <a:lstStyle/>
                    <a:p>
                      <a:pPr marL="342900" indent="-34290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>
                          <a:latin typeface="+mn-ea"/>
                        </a:rPr>
                        <a:t>2014. 12</a:t>
                      </a:r>
                      <a:r>
                        <a:rPr lang="ko-KR" altLang="en-US" sz="1800" dirty="0" smtClean="0">
                          <a:latin typeface="+mn-ea"/>
                        </a:rPr>
                        <a:t>월 </a:t>
                      </a:r>
                      <a:r>
                        <a:rPr lang="en-US" altLang="ko-KR" sz="1800" dirty="0" smtClean="0">
                          <a:latin typeface="+mn-ea"/>
                        </a:rPr>
                        <a:t>: CRISP, </a:t>
                      </a:r>
                      <a:r>
                        <a:rPr lang="ko-KR" altLang="en-US" sz="1800" dirty="0" smtClean="0">
                          <a:latin typeface="+mn-ea"/>
                        </a:rPr>
                        <a:t>제안서 작성</a:t>
                      </a:r>
                    </a:p>
                    <a:p>
                      <a:pPr marL="342900" indent="-34290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>
                          <a:latin typeface="+mn-ea"/>
                        </a:rPr>
                        <a:t>2015. 1.15. : ICG</a:t>
                      </a:r>
                      <a:r>
                        <a:rPr lang="ko-KR" altLang="en-US" sz="1800" dirty="0" smtClean="0">
                          <a:latin typeface="+mn-ea"/>
                        </a:rPr>
                        <a:t>에 실행계획 제출</a:t>
                      </a:r>
                    </a:p>
                    <a:p>
                      <a:pPr marL="342900" indent="-34290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0" dirty="0" smtClean="0">
                          <a:latin typeface="+mn-ea"/>
                        </a:rPr>
                        <a:t>2015. 2.27. : </a:t>
                      </a:r>
                      <a:r>
                        <a:rPr lang="en-US" altLang="ko-KR" sz="1800" spc="-150" dirty="0" smtClean="0">
                          <a:latin typeface="+mn-ea"/>
                        </a:rPr>
                        <a:t>ICG, </a:t>
                      </a:r>
                      <a:r>
                        <a:rPr lang="ko-KR" altLang="en-US" sz="1800" spc="-150" dirty="0" smtClean="0">
                          <a:latin typeface="+mn-ea"/>
                        </a:rPr>
                        <a:t>이행계획 초안 작성</a:t>
                      </a:r>
                    </a:p>
                    <a:p>
                      <a:pPr marL="342900" indent="-34290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>
                          <a:latin typeface="+mn-ea"/>
                        </a:rPr>
                        <a:t>2015. 3</a:t>
                      </a:r>
                      <a:r>
                        <a:rPr lang="ko-KR" altLang="en-US" sz="1800" dirty="0" smtClean="0">
                          <a:latin typeface="+mn-ea"/>
                        </a:rPr>
                        <a:t>월 </a:t>
                      </a:r>
                      <a:r>
                        <a:rPr lang="en-US" altLang="ko-KR" sz="1800" dirty="0" smtClean="0">
                          <a:latin typeface="+mn-ea"/>
                        </a:rPr>
                        <a:t>~ 5</a:t>
                      </a:r>
                      <a:r>
                        <a:rPr lang="ko-KR" altLang="en-US" sz="1800" dirty="0" smtClean="0">
                          <a:latin typeface="+mn-ea"/>
                        </a:rPr>
                        <a:t>월 </a:t>
                      </a:r>
                      <a:r>
                        <a:rPr lang="en-US" altLang="ko-KR" sz="1800" dirty="0" smtClean="0">
                          <a:latin typeface="+mn-ea"/>
                        </a:rPr>
                        <a:t>: ICG </a:t>
                      </a:r>
                      <a:r>
                        <a:rPr lang="ko-KR" altLang="en-US" sz="1800" dirty="0" smtClean="0">
                          <a:latin typeface="+mn-ea"/>
                        </a:rPr>
                        <a:t>초안에 대한 </a:t>
                      </a:r>
                      <a:r>
                        <a:rPr lang="en-US" altLang="ko-KR" sz="1800" dirty="0" smtClean="0">
                          <a:latin typeface="+mn-ea"/>
                        </a:rPr>
                        <a:t>RIR(NRO) </a:t>
                      </a:r>
                      <a:r>
                        <a:rPr lang="ko-KR" altLang="en-US" sz="1800" dirty="0" smtClean="0">
                          <a:latin typeface="+mn-ea"/>
                        </a:rPr>
                        <a:t>의견청취</a:t>
                      </a:r>
                    </a:p>
                    <a:p>
                      <a:pPr marL="342900" indent="-34290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>
                          <a:latin typeface="+mn-ea"/>
                        </a:rPr>
                        <a:t>2015. 5.29. : NRO, ICG </a:t>
                      </a:r>
                      <a:r>
                        <a:rPr lang="ko-KR" altLang="en-US" sz="1800" dirty="0" smtClean="0">
                          <a:latin typeface="+mn-ea"/>
                        </a:rPr>
                        <a:t>초안에</a:t>
                      </a:r>
                      <a:endParaRPr lang="en-US" altLang="ko-KR" sz="1800" dirty="0" smtClean="0">
                        <a:latin typeface="+mn-ea"/>
                      </a:endParaRPr>
                    </a:p>
                    <a:p>
                      <a:pPr marL="0" indent="0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 smtClean="0">
                          <a:latin typeface="+mn-ea"/>
                        </a:rPr>
                        <a:t>   </a:t>
                      </a:r>
                      <a:r>
                        <a:rPr lang="ko-KR" altLang="en-US" sz="1800" dirty="0" smtClean="0">
                          <a:latin typeface="+mn-ea"/>
                        </a:rPr>
                        <a:t> 대한 의견 제출</a:t>
                      </a:r>
                      <a:r>
                        <a:rPr lang="en-US" altLang="ko-KR" sz="1800" b="1" dirty="0" smtClean="0">
                          <a:latin typeface="+mn-ea"/>
                        </a:rPr>
                        <a:t> </a:t>
                      </a:r>
                      <a:endParaRPr lang="en-US" altLang="ko-KR" sz="1800" dirty="0" smtClean="0">
                        <a:latin typeface="+mn-ea"/>
                      </a:endParaRPr>
                    </a:p>
                    <a:p>
                      <a:pPr algn="ctr" latinLnBrk="1"/>
                      <a:endParaRPr lang="ko-KR" altLang="en-US" sz="18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7160" indent="-34290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-150" dirty="0" smtClean="0"/>
                        <a:t>~2015.1.15: CRISP</a:t>
                      </a:r>
                      <a:r>
                        <a:rPr lang="en-US" altLang="ko-KR" sz="1800" spc="-150" baseline="0" dirty="0" smtClean="0"/>
                        <a:t> </a:t>
                      </a:r>
                      <a:r>
                        <a:rPr lang="ko-KR" altLang="en-US" sz="1800" spc="-150" baseline="0" dirty="0" smtClean="0"/>
                        <a:t>초안 검토를 위한 </a:t>
                      </a:r>
                      <a:r>
                        <a:rPr lang="en-US" altLang="ko-KR" sz="1800" spc="-150" baseline="0" dirty="0" smtClean="0"/>
                        <a:t>WG</a:t>
                      </a:r>
                      <a:r>
                        <a:rPr lang="ko-KR" altLang="en-US" sz="1800" spc="-150" baseline="0" dirty="0" smtClean="0"/>
                        <a:t>회의 개최</a:t>
                      </a:r>
                      <a:r>
                        <a:rPr lang="en-US" altLang="ko-KR" sz="1800" spc="-150" baseline="0" dirty="0" smtClean="0"/>
                        <a:t> </a:t>
                      </a:r>
                      <a:endParaRPr lang="en-US" altLang="ko-KR" sz="1800" spc="-15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ko-KR" altLang="en-US" sz="1800" spc="-150" baseline="0" dirty="0" smtClean="0"/>
                        <a:t>  </a:t>
                      </a:r>
                      <a:r>
                        <a:rPr lang="en-US" altLang="ko-KR" sz="1800" spc="-150" baseline="0" dirty="0" smtClean="0"/>
                        <a:t>-   </a:t>
                      </a:r>
                      <a:r>
                        <a:rPr lang="ko-KR" altLang="en-US" sz="1800" spc="-150" dirty="0" smtClean="0"/>
                        <a:t>필요 시  </a:t>
                      </a:r>
                      <a:r>
                        <a:rPr lang="en-US" altLang="ko-KR" sz="1800" spc="-150" dirty="0" smtClean="0"/>
                        <a:t>  </a:t>
                      </a:r>
                      <a:r>
                        <a:rPr lang="ko-KR" altLang="en-US" sz="1800" spc="-150" dirty="0" err="1" smtClean="0"/>
                        <a:t>메일링</a:t>
                      </a:r>
                      <a:r>
                        <a:rPr lang="ko-KR" altLang="en-US" sz="1800" spc="-150" dirty="0" smtClean="0"/>
                        <a:t> 리스트를 </a:t>
                      </a:r>
                      <a:r>
                        <a:rPr lang="en-US" altLang="ko-KR" sz="1800" spc="-150" baseline="0" dirty="0" smtClean="0"/>
                        <a:t> </a:t>
                      </a:r>
                      <a:r>
                        <a:rPr lang="ko-KR" altLang="en-US" sz="1800" spc="-150" dirty="0" smtClean="0"/>
                        <a:t>통한  의견개시</a:t>
                      </a:r>
                      <a:endParaRPr lang="en-US" altLang="ko-KR" sz="1800" spc="-150" dirty="0" smtClean="0"/>
                    </a:p>
                    <a:p>
                      <a:pPr marL="80010" indent="-285750" algn="just" fontAlgn="base">
                        <a:lnSpc>
                          <a:spcPct val="16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spc="-150" dirty="0" smtClean="0"/>
                        <a:t>KIGA </a:t>
                      </a:r>
                      <a:r>
                        <a:rPr lang="ko-KR" altLang="en-US" sz="1800" spc="-150" dirty="0" smtClean="0"/>
                        <a:t>인프라분과</a:t>
                      </a:r>
                      <a:r>
                        <a:rPr lang="en-US" altLang="ko-KR" sz="1800" spc="-150" dirty="0" smtClean="0"/>
                        <a:t>, WG</a:t>
                      </a:r>
                      <a:r>
                        <a:rPr lang="ko-KR" altLang="en-US" sz="1800" spc="-150" dirty="0" smtClean="0"/>
                        <a:t> 활동을 통한</a:t>
                      </a:r>
                      <a:r>
                        <a:rPr lang="en-US" altLang="ko-KR" sz="1800" spc="-150" baseline="0" dirty="0" smtClean="0"/>
                        <a:t> </a:t>
                      </a:r>
                      <a:r>
                        <a:rPr lang="ko-KR" altLang="en-US" sz="1800" spc="-150" dirty="0" smtClean="0"/>
                        <a:t>정보 공유 및      </a:t>
                      </a:r>
                      <a:endParaRPr lang="en-US" altLang="ko-KR" sz="1800" spc="-15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800" spc="-150" dirty="0" smtClean="0"/>
                        <a:t>         </a:t>
                      </a:r>
                      <a:r>
                        <a:rPr lang="ko-KR" altLang="en-US" sz="1800" spc="-150" dirty="0" smtClean="0"/>
                        <a:t>의견 수렴</a:t>
                      </a:r>
                      <a:endParaRPr lang="en-US" altLang="ko-KR" sz="1800" spc="-150" dirty="0" smtClean="0"/>
                    </a:p>
                    <a:p>
                      <a:pPr marL="285750" indent="-28575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2014.1.15 ~ 5</a:t>
                      </a:r>
                      <a:r>
                        <a:rPr lang="ko-KR" altLang="en-US" sz="1800" dirty="0" smtClean="0"/>
                        <a:t>월 </a:t>
                      </a:r>
                      <a:endParaRPr lang="en-US" altLang="ko-KR" sz="1800" dirty="0" smtClean="0"/>
                    </a:p>
                    <a:p>
                      <a:pPr indent="-205740" algn="just" fontAlgn="base">
                        <a:lnSpc>
                          <a:spcPct val="160000"/>
                        </a:lnSpc>
                      </a:pPr>
                      <a:r>
                        <a:rPr lang="en-US" altLang="ko-KR" sz="1800" dirty="0" smtClean="0"/>
                        <a:t>  -  NRO </a:t>
                      </a:r>
                      <a:r>
                        <a:rPr lang="ko-KR" altLang="en-US" sz="1800" dirty="0" smtClean="0"/>
                        <a:t>최종보고서 및 </a:t>
                      </a:r>
                      <a:r>
                        <a:rPr lang="en-US" altLang="ko-KR" sz="1800" dirty="0" smtClean="0"/>
                        <a:t>ICG </a:t>
                      </a:r>
                      <a:r>
                        <a:rPr lang="ko-KR" altLang="en-US" sz="1800" dirty="0" smtClean="0"/>
                        <a:t>초안에 대한 국내 </a:t>
                      </a:r>
                      <a:endParaRPr lang="en-US" altLang="ko-KR" sz="1800" dirty="0" smtClean="0"/>
                    </a:p>
                    <a:p>
                      <a:pPr indent="-205740" algn="just" fontAlgn="base">
                        <a:lnSpc>
                          <a:spcPct val="160000"/>
                        </a:lnSpc>
                      </a:pPr>
                      <a:r>
                        <a:rPr lang="en-US" altLang="ko-KR" sz="1800" dirty="0" smtClean="0"/>
                        <a:t>     </a:t>
                      </a:r>
                      <a:r>
                        <a:rPr lang="ko-KR" altLang="en-US" sz="1800" dirty="0" smtClean="0"/>
                        <a:t>의견</a:t>
                      </a:r>
                      <a:r>
                        <a:rPr lang="ko-KR" altLang="en-US" sz="1800" baseline="0" dirty="0" smtClean="0"/>
                        <a:t> </a:t>
                      </a:r>
                      <a:r>
                        <a:rPr lang="ko-KR" altLang="en-US" sz="1800" spc="-150" dirty="0" smtClean="0"/>
                        <a:t>수렴</a:t>
                      </a:r>
                      <a:r>
                        <a:rPr lang="en-US" altLang="ko-KR" sz="1800" spc="-150" dirty="0" smtClean="0"/>
                        <a:t>(KIGA </a:t>
                      </a:r>
                      <a:r>
                        <a:rPr lang="ko-KR" altLang="en-US" sz="1800" spc="-150" dirty="0" smtClean="0"/>
                        <a:t>및  민간전문가 등</a:t>
                      </a:r>
                      <a:r>
                        <a:rPr lang="en-US" altLang="ko-KR" sz="1800" spc="-150" dirty="0" smtClean="0"/>
                        <a:t>)</a:t>
                      </a:r>
                      <a:r>
                        <a:rPr lang="ko-KR" altLang="en-US" sz="1800" spc="-150" dirty="0" smtClean="0"/>
                        <a:t> 실시</a:t>
                      </a:r>
                      <a:endParaRPr lang="en-US" altLang="ko-KR" sz="1800" spc="-150" dirty="0" smtClean="0"/>
                    </a:p>
                    <a:p>
                      <a:pPr marL="137160" indent="-34290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8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630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>
                <a:solidFill>
                  <a:prstClr val="black"/>
                </a:solidFill>
              </a:rPr>
              <a:t>7.</a:t>
            </a:r>
            <a:endParaRPr lang="ko-KR" altLang="en-US" sz="6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33" y="314853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     IP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주소 커뮤니티</a:t>
            </a:r>
            <a:r>
              <a:rPr lang="en-US" altLang="ko-KR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(NRO, RIR) </a:t>
            </a:r>
            <a:r>
              <a:rPr lang="ko-KR" altLang="en-US" sz="2800" dirty="0" smtClean="0">
                <a:solidFill>
                  <a:prstClr val="black"/>
                </a:solidFill>
                <a:latin typeface="나눔바른고딕" pitchFamily="50" charset="-127"/>
                <a:ea typeface="나눔바른고딕" pitchFamily="50" charset="-127"/>
              </a:rPr>
              <a:t>논의현황</a:t>
            </a:r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63358" y="885571"/>
            <a:ext cx="3726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&lt; NRO,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국내 논의 향후 일정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8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62" y="295849"/>
            <a:ext cx="883788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&lt;</a:t>
            </a:r>
            <a:r>
              <a:rPr lang="ko-KR" altLang="en-US" sz="23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美 </a:t>
            </a:r>
            <a:r>
              <a:rPr lang="ko-KR" altLang="en-US" sz="2300" dirty="0">
                <a:solidFill>
                  <a:prstClr val="black"/>
                </a:solidFill>
                <a:latin typeface="맑은 고딕" panose="020B0503020000020004" pitchFamily="50" charset="-127"/>
              </a:rPr>
              <a:t>정부</a:t>
            </a:r>
            <a:r>
              <a:rPr lang="en-US" altLang="ko-KR" sz="2300" dirty="0">
                <a:solidFill>
                  <a:prstClr val="black"/>
                </a:solidFill>
                <a:latin typeface="맑은 고딕" panose="020B0503020000020004" pitchFamily="50" charset="-127"/>
              </a:rPr>
              <a:t>-ICANN-NRO(ASO)-</a:t>
            </a:r>
            <a:r>
              <a:rPr lang="en-US" altLang="ko-KR" sz="2300">
                <a:solidFill>
                  <a:prstClr val="black"/>
                </a:solidFill>
                <a:latin typeface="맑은 고딕" panose="020B0503020000020004" pitchFamily="50" charset="-127"/>
              </a:rPr>
              <a:t>RIR </a:t>
            </a:r>
            <a:r>
              <a:rPr lang="ko-KR" altLang="en-US" sz="2300" smtClean="0">
                <a:solidFill>
                  <a:prstClr val="black"/>
                </a:solidFill>
                <a:latin typeface="맑은 고딕" panose="020B0503020000020004" pitchFamily="50" charset="-127"/>
              </a:rPr>
              <a:t>관계도 및 글로벌 정책개발절차</a:t>
            </a:r>
            <a:r>
              <a:rPr lang="en-US" altLang="ko-KR" sz="2000" smtClean="0">
                <a:solidFill>
                  <a:prstClr val="black"/>
                </a:solidFill>
                <a:latin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endParaRPr lang="ko-KR" altLang="en-US" sz="2800" dirty="0">
              <a:solidFill>
                <a:prstClr val="black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162" y="3212976"/>
            <a:ext cx="88569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지역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대륙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별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IP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주소정책은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RIR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에서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글로벌 정책은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NRO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에서 제정</a:t>
            </a:r>
            <a:endParaRPr lang="en-US" altLang="ko-KR" sz="20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/>
            <a:endParaRPr lang="ko-KR" altLang="en-US" sz="10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글로벌 정책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제정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절차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</a:b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1)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개인자격으로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누구나 제안서 제출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가능</a:t>
            </a:r>
            <a:endParaRPr lang="en-US" altLang="ko-KR" sz="6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2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해당 </a:t>
            </a:r>
            <a:r>
              <a:rPr lang="ko-KR" altLang="en-US" sz="20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대륙별인터넷주소관리기구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(RIR)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에서 제안서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검토 및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승인</a:t>
            </a:r>
            <a:endParaRPr lang="en-US" altLang="ko-KR" sz="20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</a:t>
            </a:r>
            <a:r>
              <a:rPr lang="en-US" altLang="ko-KR" sz="200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3</a:t>
            </a:r>
            <a:r>
              <a:rPr lang="en-US" altLang="ko-KR" sz="2000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) NRO </a:t>
            </a:r>
            <a:r>
              <a:rPr lang="ko-KR" altLang="en-US" sz="200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이사회에서 </a:t>
            </a:r>
            <a:r>
              <a:rPr lang="en-US" altLang="ko-KR" sz="2000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ASO </a:t>
            </a:r>
            <a:r>
              <a:rPr lang="ko-KR" altLang="en-US" sz="200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이사회로 제안서 송부</a:t>
            </a:r>
            <a:r>
              <a:rPr lang="en-US" altLang="ko-KR" sz="2000" spc="-150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en-US" altLang="ko-KR" sz="200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ASO </a:t>
            </a:r>
            <a:r>
              <a:rPr lang="ko-KR" altLang="en-US" sz="2000" spc="-15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검토</a:t>
            </a:r>
            <a:endParaRPr lang="ko-KR" altLang="en-US" sz="2000" spc="-15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   ※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2004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년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월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21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일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, NRO-ICANN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간 </a:t>
            </a:r>
            <a:r>
              <a:rPr lang="en-US" altLang="ko-KR" sz="1600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MoU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체결에 따라 </a:t>
            </a:r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ASO AC</a:t>
            </a:r>
            <a:r>
              <a:rPr lang="ko-KR" altLang="en-US" sz="1600" dirty="0">
                <a:solidFill>
                  <a:prstClr val="black"/>
                </a:solidFill>
                <a:latin typeface="맑은 고딕" panose="020B0503020000020004" pitchFamily="50" charset="-127"/>
              </a:rPr>
              <a:t>에서 </a:t>
            </a:r>
            <a:r>
              <a:rPr lang="ko-KR" altLang="en-US" sz="16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검토</a:t>
            </a:r>
            <a:endParaRPr lang="en-US" altLang="ko-KR" sz="1600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spc="-150" dirty="0" smtClean="0">
                <a:solidFill>
                  <a:prstClr val="black"/>
                </a:solidFill>
                <a:latin typeface="맑은고딕"/>
              </a:rPr>
              <a:t>                *</a:t>
            </a:r>
            <a:r>
              <a:rPr lang="en-US" altLang="ko-KR" sz="1400" spc="-150" dirty="0">
                <a:solidFill>
                  <a:prstClr val="black"/>
                </a:solidFill>
                <a:latin typeface="맑은고딕"/>
              </a:rPr>
              <a:t>ASO AC( Address Supporting Organization Address Council ) : IP</a:t>
            </a:r>
            <a:r>
              <a:rPr lang="ko-KR" altLang="en-US" sz="1400" spc="-150" dirty="0">
                <a:solidFill>
                  <a:prstClr val="black"/>
                </a:solidFill>
                <a:latin typeface="맑은고딕"/>
              </a:rPr>
              <a:t>주소 정책개발 지원기구 주소 </a:t>
            </a:r>
            <a:r>
              <a:rPr lang="ko-KR" altLang="en-US" sz="1400" spc="-150" dirty="0" smtClean="0">
                <a:solidFill>
                  <a:prstClr val="black"/>
                </a:solidFill>
                <a:latin typeface="맑은고딕"/>
              </a:rPr>
              <a:t>위원회</a:t>
            </a:r>
            <a:endParaRPr lang="ko-KR" altLang="en-US" sz="600" dirty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4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글로벌 정책으로써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ICANN </a:t>
            </a:r>
            <a:r>
              <a:rPr lang="ko-KR" altLang="en-US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이사회 비준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16" y="908720"/>
            <a:ext cx="8105775" cy="2171700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5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8.</a:t>
            </a:r>
            <a:endParaRPr lang="ko-KR" alt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43508" y="1254839"/>
            <a:ext cx="9109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개요</a:t>
            </a:r>
            <a:r>
              <a:rPr lang="en-US" altLang="ko-KR" sz="2000" b="1" dirty="0" smtClean="0"/>
              <a:t>) </a:t>
            </a:r>
            <a:r>
              <a:rPr lang="ko-KR" altLang="en-US" sz="2000" dirty="0" smtClean="0"/>
              <a:t>도메인 이름에 대한 논의는 </a:t>
            </a:r>
            <a:r>
              <a:rPr lang="en-US" altLang="ko-KR" sz="2000" dirty="0" smtClean="0"/>
              <a:t>ICANN </a:t>
            </a:r>
            <a:r>
              <a:rPr lang="ko-KR" altLang="en-US" sz="2000" dirty="0" smtClean="0"/>
              <a:t>內 커뮤니티 대표자들로 구성된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‘</a:t>
            </a:r>
            <a:r>
              <a:rPr lang="ko-KR" altLang="en-US" sz="2000" dirty="0" smtClean="0"/>
              <a:t>커뮤니티 합동 </a:t>
            </a:r>
            <a:r>
              <a:rPr lang="ko-KR" altLang="en-US" sz="2000" dirty="0" err="1" smtClean="0"/>
              <a:t>워킹그룹</a:t>
            </a:r>
            <a:r>
              <a:rPr lang="en-US" altLang="ko-KR" sz="2000" dirty="0" smtClean="0"/>
              <a:t>(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C</a:t>
            </a:r>
            <a:r>
              <a:rPr lang="en-US" altLang="ko-KR" sz="2000" dirty="0" smtClean="0"/>
              <a:t>ross Community 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W</a:t>
            </a:r>
            <a:r>
              <a:rPr lang="en-US" altLang="ko-KR" sz="2000" dirty="0" smtClean="0"/>
              <a:t>orking 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G</a:t>
            </a:r>
            <a:r>
              <a:rPr lang="en-US" altLang="ko-KR" sz="2000" dirty="0" smtClean="0"/>
              <a:t>roup)’</a:t>
            </a:r>
            <a:r>
              <a:rPr lang="ko-KR" altLang="en-US" sz="2000" dirty="0" smtClean="0"/>
              <a:t>에서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논의 진행</a:t>
            </a:r>
            <a:endParaRPr lang="en-US" altLang="ko-K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629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도메인이름 커뮤니티</a:t>
            </a:r>
            <a:r>
              <a:rPr lang="en-US" altLang="ko-KR" sz="2800" b="1" dirty="0" smtClean="0">
                <a:latin typeface="나눔바른고딕" pitchFamily="50" charset="-127"/>
                <a:ea typeface="나눔바른고딕" pitchFamily="50" charset="-127"/>
              </a:rPr>
              <a:t>(CWG)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30" y="2290115"/>
            <a:ext cx="8964674" cy="480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/>
              <a:t>(</a:t>
            </a:r>
            <a:r>
              <a:rPr lang="ko-KR" altLang="en-US" sz="2000" b="1" dirty="0" smtClean="0"/>
              <a:t>구성 및 논의 현황</a:t>
            </a:r>
            <a:r>
              <a:rPr lang="en-US" altLang="ko-KR" sz="2000" b="1" dirty="0" smtClean="0"/>
              <a:t>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ICANN </a:t>
            </a:r>
            <a:r>
              <a:rPr lang="en-US" altLang="ko-KR" sz="2000" dirty="0"/>
              <a:t>SO/AC</a:t>
            </a:r>
            <a:r>
              <a:rPr lang="ko-KR" altLang="en-US" sz="2000" dirty="0"/>
              <a:t>별 지정대표 및 일반참여자</a:t>
            </a:r>
            <a:r>
              <a:rPr lang="en-US" altLang="ko-KR" sz="2000" dirty="0"/>
              <a:t>(Participant)</a:t>
            </a:r>
            <a:r>
              <a:rPr lang="ko-KR" altLang="en-US" sz="2000" dirty="0"/>
              <a:t>로 구성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1700" dirty="0" smtClean="0"/>
              <a:t>     -  5</a:t>
            </a:r>
            <a:r>
              <a:rPr lang="ko-KR" altLang="en-US" sz="1700" dirty="0"/>
              <a:t>개 커뮤니티 총 </a:t>
            </a:r>
            <a:r>
              <a:rPr lang="en-US" altLang="ko-KR" sz="1700" dirty="0"/>
              <a:t>19</a:t>
            </a:r>
            <a:r>
              <a:rPr lang="ko-KR" altLang="en-US" sz="1700" dirty="0"/>
              <a:t>인 </a:t>
            </a:r>
            <a:r>
              <a:rPr lang="en-US" altLang="ko-KR" sz="1700" dirty="0"/>
              <a:t>+ </a:t>
            </a:r>
            <a:r>
              <a:rPr lang="ko-KR" altLang="en-US" sz="1700" dirty="0"/>
              <a:t>일반참여자 </a:t>
            </a:r>
            <a:r>
              <a:rPr lang="en-US" altLang="ko-KR" sz="1700" dirty="0"/>
              <a:t>92</a:t>
            </a:r>
            <a:r>
              <a:rPr lang="ko-KR" altLang="en-US" sz="1700" dirty="0"/>
              <a:t>명</a:t>
            </a:r>
            <a:r>
              <a:rPr lang="en-US" altLang="ko-KR" sz="1700" dirty="0"/>
              <a:t>(’14.11.10 </a:t>
            </a:r>
            <a:r>
              <a:rPr lang="ko-KR" altLang="en-US" sz="1700" dirty="0"/>
              <a:t>현재</a:t>
            </a:r>
            <a:r>
              <a:rPr lang="en-US" altLang="ko-KR" sz="17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700" dirty="0" smtClean="0"/>
              <a:t>     -  </a:t>
            </a:r>
            <a:r>
              <a:rPr lang="ko-KR" altLang="en-US" sz="1700" dirty="0"/>
              <a:t>일반참여자</a:t>
            </a:r>
            <a:r>
              <a:rPr lang="en-US" altLang="ko-KR" sz="1700" dirty="0"/>
              <a:t>(Participant)</a:t>
            </a:r>
            <a:r>
              <a:rPr lang="ko-KR" altLang="en-US" sz="1700" dirty="0"/>
              <a:t>는 논의에 참여 가능하나</a:t>
            </a:r>
            <a:r>
              <a:rPr lang="en-US" altLang="ko-KR" sz="1700" dirty="0"/>
              <a:t>, </a:t>
            </a:r>
            <a:r>
              <a:rPr lang="ko-KR" altLang="en-US" sz="1700" dirty="0"/>
              <a:t>의사결정은 </a:t>
            </a:r>
            <a:r>
              <a:rPr lang="ko-KR" altLang="en-US" sz="1700" dirty="0" smtClean="0"/>
              <a:t>불가</a:t>
            </a:r>
            <a:endParaRPr lang="en-US" altLang="ko-KR" sz="17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’14.10</a:t>
            </a:r>
            <a:r>
              <a:rPr lang="ko-KR" altLang="en-US" sz="2000" dirty="0" smtClean="0"/>
              <a:t>월 구성하여 </a:t>
            </a:r>
            <a:r>
              <a:rPr lang="en-US" altLang="ko-KR" sz="2000" dirty="0" smtClean="0"/>
              <a:t>’14.10.13 ICANN LA </a:t>
            </a:r>
            <a:r>
              <a:rPr lang="ko-KR" altLang="en-US" sz="2000" dirty="0" smtClean="0"/>
              <a:t>회의기간 중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차 회의 개최</a:t>
            </a:r>
            <a:endParaRPr lang="en-US" altLang="ko-KR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50" dirty="0" smtClean="0"/>
              <a:t>CWG</a:t>
            </a:r>
            <a:r>
              <a:rPr lang="ko-KR" altLang="en-US" sz="2000" spc="-150" dirty="0" smtClean="0"/>
              <a:t>는 </a:t>
            </a:r>
            <a:r>
              <a:rPr lang="en-US" altLang="ko-KR" sz="2000" spc="-150" dirty="0" smtClean="0"/>
              <a:t>RFP </a:t>
            </a:r>
            <a:r>
              <a:rPr lang="ko-KR" altLang="en-US" sz="2000" spc="-150" dirty="0" smtClean="0"/>
              <a:t>제안서 목록에 따라 </a:t>
            </a:r>
            <a:r>
              <a:rPr lang="en-US" altLang="ko-KR" sz="2000" spc="-150" dirty="0" smtClean="0"/>
              <a:t>7</a:t>
            </a:r>
            <a:r>
              <a:rPr lang="ko-KR" altLang="en-US" sz="2000" spc="-150" dirty="0" smtClean="0"/>
              <a:t>개의 하위 </a:t>
            </a:r>
            <a:r>
              <a:rPr lang="ko-KR" altLang="en-US" sz="2000" spc="-150" dirty="0" err="1" smtClean="0"/>
              <a:t>워킹그룹을</a:t>
            </a:r>
            <a:r>
              <a:rPr lang="ko-KR" altLang="en-US" sz="2000" spc="-150" dirty="0" smtClean="0"/>
              <a:t> 구성하고 제안서 초안 작성 중</a:t>
            </a:r>
            <a:endParaRPr lang="en-US" altLang="ko-KR" sz="2000" spc="-15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spc="-150" dirty="0" smtClean="0"/>
              <a:t>CWG</a:t>
            </a:r>
            <a:r>
              <a:rPr lang="ko-KR" altLang="en-US" sz="2000" spc="-150" dirty="0" smtClean="0"/>
              <a:t>는 </a:t>
            </a:r>
            <a:r>
              <a:rPr lang="en-US" altLang="ko-KR" sz="2000" spc="-150" dirty="0" smtClean="0"/>
              <a:t>IANA </a:t>
            </a:r>
            <a:r>
              <a:rPr lang="ko-KR" altLang="en-US" sz="2000" spc="-150" dirty="0" smtClean="0"/>
              <a:t>이양에 대한 의사결정 원칙 및 기준에 대한 문서 초안 발표</a:t>
            </a:r>
            <a:r>
              <a:rPr lang="en-US" altLang="ko-KR" sz="2000" spc="-150" dirty="0" smtClean="0"/>
              <a:t>(’14.11.1)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</a:t>
            </a:r>
            <a:r>
              <a:rPr lang="en-US" altLang="ko-KR" sz="2000" dirty="0" smtClean="0"/>
              <a:t>  </a:t>
            </a:r>
            <a:r>
              <a:rPr lang="en-US" altLang="ko-KR" sz="1700" dirty="0" smtClean="0"/>
              <a:t>1) </a:t>
            </a:r>
            <a:r>
              <a:rPr lang="ko-KR" altLang="en-US" sz="1700" dirty="0" smtClean="0"/>
              <a:t>보안 및 안정성</a:t>
            </a:r>
            <a:r>
              <a:rPr lang="en-US" altLang="ko-KR" sz="1700" dirty="0" smtClean="0"/>
              <a:t>, 2) </a:t>
            </a:r>
            <a:r>
              <a:rPr lang="ko-KR" altLang="en-US" sz="1700" dirty="0" smtClean="0"/>
              <a:t>감독권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책임성 및 투명성</a:t>
            </a:r>
            <a:r>
              <a:rPr lang="en-US" altLang="ko-KR" sz="1700" dirty="0" smtClean="0"/>
              <a:t>, 3) </a:t>
            </a:r>
            <a:r>
              <a:rPr lang="ko-KR" altLang="en-US" sz="1700" dirty="0" smtClean="0"/>
              <a:t>서비스 수준 보장</a:t>
            </a:r>
            <a:r>
              <a:rPr lang="en-US" altLang="ko-KR" sz="17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700" dirty="0"/>
              <a:t> </a:t>
            </a:r>
            <a:r>
              <a:rPr lang="en-US" altLang="ko-KR" sz="1700" dirty="0" smtClean="0"/>
              <a:t>    4) </a:t>
            </a:r>
            <a:r>
              <a:rPr lang="ko-KR" altLang="en-US" sz="1700" dirty="0" smtClean="0"/>
              <a:t>합의된 정책 기반의 의사결정</a:t>
            </a:r>
            <a:r>
              <a:rPr lang="en-US" altLang="ko-KR" sz="1700" dirty="0" smtClean="0"/>
              <a:t>, 5) IANA </a:t>
            </a:r>
            <a:r>
              <a:rPr lang="ko-KR" altLang="en-US" sz="1700" dirty="0" smtClean="0"/>
              <a:t>고객의 다양성</a:t>
            </a:r>
            <a:endParaRPr lang="en-US" altLang="ko-KR" sz="1700" dirty="0" smtClean="0"/>
          </a:p>
          <a:p>
            <a:pPr>
              <a:lnSpc>
                <a:spcPts val="3000"/>
              </a:lnSpc>
            </a:pPr>
            <a:r>
              <a:rPr lang="en-US" altLang="ko-KR" dirty="0" smtClean="0"/>
              <a:t> 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ko-KR" altLang="en-US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08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8.</a:t>
            </a:r>
            <a:endParaRPr lang="ko-KR" alt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833918" y="2276872"/>
            <a:ext cx="91090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endParaRPr lang="en-US" altLang="ko-KR" dirty="0" smtClean="0"/>
          </a:p>
          <a:p>
            <a:pPr>
              <a:lnSpc>
                <a:spcPts val="3000"/>
              </a:lnSpc>
            </a:pPr>
            <a:endParaRPr lang="en-US" altLang="ko-KR" sz="2000" dirty="0"/>
          </a:p>
          <a:p>
            <a:pPr>
              <a:lnSpc>
                <a:spcPts val="3000"/>
              </a:lnSpc>
            </a:pPr>
            <a:endParaRPr lang="en-US" altLang="ko-KR" sz="2000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97979"/>
              </p:ext>
            </p:extLst>
          </p:nvPr>
        </p:nvGraphicFramePr>
        <p:xfrm>
          <a:off x="160251" y="2688823"/>
          <a:ext cx="8712968" cy="3744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6768752"/>
              </a:tblGrid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원칙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세부내용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보안 및 안정성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IANA</a:t>
                      </a:r>
                      <a:r>
                        <a:rPr lang="ko-KR" altLang="en-US" sz="1800" dirty="0" smtClean="0"/>
                        <a:t>기능 운영에 대한 영향을 최소화해야 함</a:t>
                      </a:r>
                      <a:endParaRPr lang="en-US" altLang="ko-KR" sz="18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서비스에 대한 책임성과 선의의 관리자</a:t>
                      </a:r>
                      <a:r>
                        <a:rPr lang="en-US" altLang="ko-KR" sz="1800" dirty="0" smtClean="0"/>
                        <a:t>(good stewardship)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역할 보장을 위해 필요한 최소한의 변화만을 추구해야 함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감독권</a:t>
                      </a:r>
                      <a:r>
                        <a:rPr lang="en-US" altLang="ko-KR" sz="1800" b="1" dirty="0" smtClean="0"/>
                        <a:t>, </a:t>
                      </a:r>
                      <a:r>
                        <a:rPr lang="ko-KR" altLang="en-US" sz="1800" b="1" dirty="0" smtClean="0"/>
                        <a:t>책임성 및 투명성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1) </a:t>
                      </a:r>
                      <a:r>
                        <a:rPr lang="ko-KR" altLang="en-US" sz="1800" baseline="0" dirty="0" smtClean="0"/>
                        <a:t>투명성</a:t>
                      </a:r>
                      <a:r>
                        <a:rPr lang="en-US" altLang="ko-KR" sz="1800" baseline="0" dirty="0" smtClean="0"/>
                        <a:t>, 2) </a:t>
                      </a:r>
                      <a:r>
                        <a:rPr lang="ko-KR" altLang="en-US" sz="1800" baseline="0" dirty="0" smtClean="0"/>
                        <a:t>독립적인 감독권</a:t>
                      </a:r>
                      <a:r>
                        <a:rPr lang="en-US" altLang="ko-KR" sz="1800" baseline="0" dirty="0" smtClean="0"/>
                        <a:t>, 3) </a:t>
                      </a:r>
                      <a:r>
                        <a:rPr lang="en-US" altLang="ko-KR" sz="1800" b="1" baseline="0" dirty="0" smtClean="0">
                          <a:solidFill>
                            <a:schemeClr val="accent2"/>
                          </a:solidFill>
                        </a:rPr>
                        <a:t>IANA</a:t>
                      </a:r>
                      <a:r>
                        <a:rPr lang="ko-KR" altLang="en-US" sz="1800" b="1" baseline="0" dirty="0" smtClean="0">
                          <a:solidFill>
                            <a:schemeClr val="accent2"/>
                          </a:solidFill>
                        </a:rPr>
                        <a:t>로부터 독립적인 정책개발절차</a:t>
                      </a:r>
                      <a:r>
                        <a:rPr lang="en-US" altLang="ko-KR" sz="1800" baseline="0" dirty="0" smtClean="0"/>
                        <a:t>, 4) </a:t>
                      </a:r>
                      <a:r>
                        <a:rPr lang="ko-KR" altLang="en-US" sz="1800" baseline="0" dirty="0" smtClean="0"/>
                        <a:t>특정집단의 장악에 대비한 보호조치</a:t>
                      </a:r>
                      <a:r>
                        <a:rPr lang="en-US" altLang="ko-KR" sz="1800" baseline="0" dirty="0" smtClean="0"/>
                        <a:t>, 5) </a:t>
                      </a:r>
                      <a:r>
                        <a:rPr lang="ko-KR" altLang="en-US" sz="1800" baseline="0" dirty="0" smtClean="0"/>
                        <a:t>약속된 서비스수준 및 합의된 정책에 반하는 활동</a:t>
                      </a:r>
                      <a:r>
                        <a:rPr lang="en-US" altLang="ko-KR" sz="1800" baseline="0" dirty="0" smtClean="0"/>
                        <a:t>, 6) </a:t>
                      </a:r>
                      <a:r>
                        <a:rPr lang="ko-KR" altLang="en-US" sz="1800" b="1" baseline="0" dirty="0" smtClean="0">
                          <a:solidFill>
                            <a:schemeClr val="accent2"/>
                          </a:solidFill>
                        </a:rPr>
                        <a:t>항소절차</a:t>
                      </a:r>
                      <a:r>
                        <a:rPr lang="ko-KR" altLang="en-US" sz="1800" baseline="0" dirty="0" smtClean="0"/>
                        <a:t>를 보장해야 함</a:t>
                      </a:r>
                      <a:endParaRPr lang="en-US" altLang="ko-K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서비스 레벨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IANA </a:t>
                      </a:r>
                      <a:r>
                        <a:rPr lang="ko-KR" altLang="en-US" sz="1800" dirty="0" smtClean="0"/>
                        <a:t>기능은 신뢰할 수 있고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시의적절하며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효율적인 방식으로 수행되어야 함</a:t>
                      </a:r>
                      <a:r>
                        <a:rPr lang="en-US" altLang="ko-KR" sz="1800" dirty="0" smtClean="0"/>
                        <a:t>. IANA </a:t>
                      </a:r>
                      <a:r>
                        <a:rPr lang="ko-KR" altLang="en-US" sz="1800" dirty="0" smtClean="0"/>
                        <a:t>기능은 필수 서비스로서 모든 제안서는 이양과정 및 그 이후까지 해당 서비스의 지속성을 보장해야 함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508" y="1226489"/>
            <a:ext cx="95410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(CWG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원칙 초안</a:t>
            </a:r>
            <a:r>
              <a:rPr lang="en-US" altLang="ko-KR" sz="2000" b="1" dirty="0" smtClean="0"/>
              <a:t>) </a:t>
            </a:r>
            <a:r>
              <a:rPr lang="en-US" altLang="ko-KR" sz="2000" dirty="0"/>
              <a:t>CWG</a:t>
            </a:r>
            <a:r>
              <a:rPr lang="ko-KR" altLang="en-US" sz="2000" dirty="0"/>
              <a:t>는 美 정부의 </a:t>
            </a:r>
            <a:r>
              <a:rPr lang="en-US" altLang="ko-KR" sz="2000" dirty="0"/>
              <a:t>IANA </a:t>
            </a:r>
            <a:r>
              <a:rPr lang="ko-KR" altLang="en-US" sz="2000" dirty="0"/>
              <a:t>관리권 이양에 대한 의사결정을 위한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ko-KR" altLang="en-US" sz="2000" dirty="0" smtClean="0"/>
              <a:t>      기반으로 활용 </a:t>
            </a:r>
            <a:r>
              <a:rPr lang="ko-KR" altLang="en-US" sz="2000" dirty="0"/>
              <a:t>가능한 원칙 및 </a:t>
            </a:r>
            <a:r>
              <a:rPr lang="ko-KR" altLang="en-US" sz="2000" dirty="0" smtClean="0"/>
              <a:t>기준을 </a:t>
            </a:r>
            <a:r>
              <a:rPr lang="ko-KR" altLang="en-US" sz="2000" dirty="0"/>
              <a:t>작성</a:t>
            </a:r>
            <a:r>
              <a:rPr lang="en-US" altLang="ko-KR" sz="2000" dirty="0"/>
              <a:t>(’14.11.1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하여 논의 중</a:t>
            </a:r>
            <a:endParaRPr lang="en-US" altLang="ko-K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228679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 CWG </a:t>
            </a:r>
            <a:r>
              <a:rPr lang="ko-KR" altLang="en-US" dirty="0" smtClean="0"/>
              <a:t>원칙 및 기준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초안</a:t>
            </a:r>
            <a:r>
              <a:rPr lang="en-US" altLang="ko-KR" dirty="0" smtClean="0"/>
              <a:t>) (1/2) &gt;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6629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도메인이름 커뮤니티</a:t>
            </a:r>
            <a:r>
              <a:rPr lang="en-US" altLang="ko-KR" sz="2800" b="1" dirty="0" smtClean="0">
                <a:latin typeface="나눔바른고딕" pitchFamily="50" charset="-127"/>
                <a:ea typeface="나눔바른고딕" pitchFamily="50" charset="-127"/>
              </a:rPr>
              <a:t>(CWG)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8.</a:t>
            </a:r>
            <a:endParaRPr lang="ko-KR" altLang="en-US" sz="6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82015"/>
              </p:ext>
            </p:extLst>
          </p:nvPr>
        </p:nvGraphicFramePr>
        <p:xfrm>
          <a:off x="177019" y="1797735"/>
          <a:ext cx="8712968" cy="4515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4701"/>
                <a:gridCol w="6838267"/>
              </a:tblGrid>
              <a:tr h="4920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원칙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세부내용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920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정책 기반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상향식 </a:t>
                      </a:r>
                      <a:r>
                        <a:rPr lang="ko-KR" altLang="en-US" sz="1800" dirty="0" err="1" smtClean="0"/>
                        <a:t>멀티스테이크홀더</a:t>
                      </a:r>
                      <a:r>
                        <a:rPr lang="ko-KR" altLang="en-US" sz="1800" dirty="0" smtClean="0"/>
                        <a:t> 절차를 통해 합의된 정책에 기반하여 </a:t>
                      </a:r>
                      <a:endParaRPr lang="en-US" altLang="ko-KR" sz="1800" dirty="0" smtClean="0"/>
                    </a:p>
                    <a:p>
                      <a:pPr latinLnBrk="1"/>
                      <a:r>
                        <a:rPr lang="ko-KR" altLang="en-US" sz="1800" dirty="0" smtClean="0"/>
                        <a:t>의사결정이 이루어져야</a:t>
                      </a:r>
                      <a:r>
                        <a:rPr lang="ko-KR" altLang="en-US" sz="1800" baseline="0" dirty="0" smtClean="0"/>
                        <a:t> 함</a:t>
                      </a:r>
                      <a:r>
                        <a:rPr lang="en-US" altLang="ko-KR" sz="1800" baseline="0" dirty="0" smtClean="0"/>
                        <a:t>. </a:t>
                      </a:r>
                      <a:r>
                        <a:rPr lang="ko-KR" altLang="en-US" sz="1800" baseline="0" dirty="0" smtClean="0"/>
                        <a:t>이런 관점에서 모든 의사결정은 예측</a:t>
                      </a:r>
                      <a:endParaRPr lang="en-US" altLang="ko-KR" sz="1800" baseline="0" dirty="0" smtClean="0"/>
                    </a:p>
                    <a:p>
                      <a:pPr latinLnBrk="1"/>
                      <a:r>
                        <a:rPr lang="ko-KR" altLang="en-US" sz="1800" baseline="0" dirty="0" smtClean="0"/>
                        <a:t>가능성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err="1" smtClean="0"/>
                        <a:t>비차별성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smtClean="0"/>
                        <a:t>사후심사에 의한 감독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smtClean="0"/>
                        <a:t>주요 이해관계자의 항소 가능성의 특성을 </a:t>
                      </a:r>
                      <a:r>
                        <a:rPr lang="ko-KR" altLang="en-US" sz="1800" baseline="0" dirty="0" err="1" smtClean="0"/>
                        <a:t>지녀야함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/>
                        <a:t>IANA </a:t>
                      </a:r>
                      <a:r>
                        <a:rPr lang="ko-KR" altLang="en-US" sz="1800" b="1" dirty="0" smtClean="0"/>
                        <a:t>고객의 </a:t>
                      </a:r>
                      <a:endParaRPr lang="en-US" altLang="ko-KR" sz="1800" b="1" dirty="0" smtClean="0"/>
                    </a:p>
                    <a:p>
                      <a:pPr algn="ctr" latinLnBrk="1"/>
                      <a:r>
                        <a:rPr lang="ko-KR" altLang="en-US" sz="1800" b="1" dirty="0" smtClean="0"/>
                        <a:t>다양성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책임성 모델은 </a:t>
                      </a:r>
                      <a:r>
                        <a:rPr lang="en-US" altLang="ko-KR" sz="1800" dirty="0" smtClean="0"/>
                        <a:t>TLD</a:t>
                      </a:r>
                      <a:r>
                        <a:rPr lang="ko-KR" altLang="en-US" sz="1800" dirty="0" smtClean="0"/>
                        <a:t>와 </a:t>
                      </a:r>
                      <a:r>
                        <a:rPr lang="en-US" altLang="ko-KR" sz="1800" dirty="0" smtClean="0"/>
                        <a:t>IANA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운영기관간의 다양한 관계 형태를 염두에 두어야 함</a:t>
                      </a:r>
                      <a:r>
                        <a:rPr lang="en-US" altLang="ko-KR" sz="1800" baseline="0" dirty="0" smtClean="0"/>
                        <a:t>. </a:t>
                      </a:r>
                      <a:r>
                        <a:rPr lang="ko-KR" altLang="en-US" sz="1800" baseline="0" dirty="0" smtClean="0"/>
                        <a:t>대다수의 경우 </a:t>
                      </a:r>
                      <a:r>
                        <a:rPr lang="en-US" altLang="ko-KR" sz="1800" baseline="0" dirty="0" smtClean="0"/>
                        <a:t>ICANN</a:t>
                      </a:r>
                      <a:r>
                        <a:rPr lang="ko-KR" altLang="en-US" sz="1800" baseline="0" dirty="0" smtClean="0"/>
                        <a:t>과 직접적으로 관계를 맺고 있음</a:t>
                      </a:r>
                      <a:r>
                        <a:rPr lang="en-US" altLang="ko-KR" sz="1800" baseline="0" dirty="0" smtClean="0"/>
                        <a:t>. IANA </a:t>
                      </a:r>
                      <a:r>
                        <a:rPr lang="ko-KR" altLang="en-US" sz="1800" baseline="0" dirty="0" smtClean="0"/>
                        <a:t>이양 </a:t>
                      </a:r>
                      <a:r>
                        <a:rPr lang="ko-KR" altLang="en-US" sz="1800" baseline="0" dirty="0" err="1" smtClean="0"/>
                        <a:t>추진시</a:t>
                      </a:r>
                      <a:r>
                        <a:rPr lang="en-US" altLang="ko-KR" sz="1800" baseline="0" dirty="0" smtClean="0"/>
                        <a:t>, IANA </a:t>
                      </a:r>
                      <a:r>
                        <a:rPr lang="ko-KR" altLang="en-US" sz="1800" baseline="0" dirty="0" smtClean="0"/>
                        <a:t>서비스의 직접적인 이용자</a:t>
                      </a:r>
                      <a:r>
                        <a:rPr lang="en-US" altLang="ko-KR" sz="1800" baseline="0" dirty="0" smtClean="0"/>
                        <a:t>(</a:t>
                      </a:r>
                      <a:r>
                        <a:rPr lang="ko-KR" altLang="en-US" sz="1800" baseline="0" dirty="0" smtClean="0"/>
                        <a:t>고객</a:t>
                      </a:r>
                      <a:r>
                        <a:rPr lang="en-US" altLang="ko-KR" sz="1800" baseline="0" dirty="0" smtClean="0"/>
                        <a:t>)</a:t>
                      </a:r>
                      <a:r>
                        <a:rPr lang="ko-KR" altLang="en-US" sz="1800" baseline="0" dirty="0" smtClean="0"/>
                        <a:t>을 위한 </a:t>
                      </a:r>
                      <a:endParaRPr lang="en-US" altLang="ko-KR" sz="1800" baseline="0" dirty="0" smtClean="0"/>
                    </a:p>
                    <a:p>
                      <a:pPr latinLnBrk="1"/>
                      <a:r>
                        <a:rPr lang="ko-KR" altLang="en-US" sz="1800" baseline="0" dirty="0" smtClean="0"/>
                        <a:t>다양한 책임성 </a:t>
                      </a:r>
                      <a:r>
                        <a:rPr lang="ko-KR" altLang="en-US" sz="1800" baseline="0" dirty="0" err="1" smtClean="0"/>
                        <a:t>머케니즘</a:t>
                      </a:r>
                      <a:r>
                        <a:rPr lang="ko-KR" altLang="en-US" sz="1800" baseline="0" dirty="0" smtClean="0"/>
                        <a:t> 제공 필요</a:t>
                      </a:r>
                      <a:endParaRPr lang="en-US" altLang="ko-KR" sz="1800" baseline="0" dirty="0" smtClean="0"/>
                    </a:p>
                    <a:p>
                      <a:pPr latinLnBrk="1"/>
                      <a:r>
                        <a:rPr lang="en-US" altLang="ko-KR" sz="1800" baseline="0" dirty="0" smtClean="0"/>
                        <a:t> - </a:t>
                      </a:r>
                      <a:r>
                        <a:rPr lang="ko-KR" altLang="en-US" sz="1800" b="1" baseline="0" dirty="0" smtClean="0">
                          <a:solidFill>
                            <a:schemeClr val="accent2"/>
                          </a:solidFill>
                        </a:rPr>
                        <a:t>국가도메인의 경우</a:t>
                      </a:r>
                      <a:r>
                        <a:rPr lang="en-US" altLang="ko-KR" sz="1800" b="1" baseline="0" dirty="0" smtClean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en-US" altLang="ko-KR" sz="1800" baseline="0" dirty="0" smtClean="0"/>
                        <a:t>IANA</a:t>
                      </a:r>
                      <a:r>
                        <a:rPr lang="ko-KR" altLang="en-US" sz="1800" baseline="0" dirty="0" smtClean="0"/>
                        <a:t>는 계약서 없이도 서비스를 제공하여야 </a:t>
                      </a:r>
                      <a:endParaRPr lang="en-US" altLang="ko-KR" sz="1800" baseline="0" dirty="0" smtClean="0"/>
                    </a:p>
                    <a:p>
                      <a:pPr latinLnBrk="1"/>
                      <a:r>
                        <a:rPr lang="en-US" altLang="ko-KR" sz="1800" baseline="0" dirty="0" smtClean="0"/>
                        <a:t>   </a:t>
                      </a:r>
                      <a:r>
                        <a:rPr lang="ko-KR" altLang="en-US" sz="1800" baseline="0" dirty="0" smtClean="0"/>
                        <a:t>하며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현존하는 다양한 국가도메인과의 관계 방식을 </a:t>
                      </a:r>
                      <a:r>
                        <a:rPr lang="ko-KR" altLang="en-US" sz="1800" baseline="0" dirty="0" err="1" smtClean="0">
                          <a:solidFill>
                            <a:schemeClr val="accent2"/>
                          </a:solidFill>
                        </a:rPr>
                        <a:t>존중해야함</a:t>
                      </a:r>
                      <a:r>
                        <a:rPr lang="en-US" altLang="ko-KR" sz="1800" baseline="0" dirty="0" smtClean="0"/>
                        <a:t>.  </a:t>
                      </a:r>
                    </a:p>
                    <a:p>
                      <a:pPr latinLnBrk="1"/>
                      <a:r>
                        <a:rPr lang="en-US" altLang="ko-KR" sz="1800" baseline="0" dirty="0" smtClean="0"/>
                        <a:t>   </a:t>
                      </a:r>
                      <a:r>
                        <a:rPr lang="ko-KR" altLang="en-US" sz="1800" baseline="0" dirty="0" smtClean="0"/>
                        <a:t>특히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국가 정책 주관부처 또는 법률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국가도메인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운영기관 관련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  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을 존중해야 하며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 DNS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의 글로벌 보안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안정성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회복성과 직접적이</a:t>
                      </a:r>
                      <a:endParaRPr lang="en-US" altLang="ko-KR" sz="18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  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고 명시적으로 관련되어 있지 않은 이상</a:t>
                      </a:r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,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어떠한 추가적인 </a:t>
                      </a:r>
                      <a:r>
                        <a:rPr lang="ko-KR" altLang="en-US" sz="1800" baseline="0" dirty="0" err="1" smtClean="0">
                          <a:solidFill>
                            <a:schemeClr val="accent2"/>
                          </a:solidFill>
                        </a:rPr>
                        <a:t>요구사</a:t>
                      </a:r>
                      <a:endParaRPr lang="en-US" altLang="ko-KR" sz="1800" baseline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latinLnBrk="1"/>
                      <a:r>
                        <a:rPr lang="en-US" altLang="ko-KR" sz="1800" baseline="0" dirty="0" smtClean="0">
                          <a:solidFill>
                            <a:schemeClr val="accent2"/>
                          </a:solidFill>
                        </a:rPr>
                        <a:t>   </a:t>
                      </a:r>
                      <a:r>
                        <a:rPr lang="ko-KR" altLang="en-US" sz="1800" baseline="0" dirty="0" smtClean="0">
                          <a:solidFill>
                            <a:schemeClr val="accent2"/>
                          </a:solidFill>
                        </a:rPr>
                        <a:t>항도 부과해서는 안됨 </a:t>
                      </a:r>
                      <a:endParaRPr lang="ko-KR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134076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 CWG </a:t>
            </a:r>
            <a:r>
              <a:rPr lang="ko-KR" altLang="en-US" dirty="0" smtClean="0"/>
              <a:t>원칙 및 기준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초안</a:t>
            </a:r>
            <a:r>
              <a:rPr lang="en-US" altLang="ko-KR" dirty="0" smtClean="0"/>
              <a:t>) (2/2) &gt;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629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도메인이름 커뮤니티</a:t>
            </a:r>
            <a:r>
              <a:rPr lang="en-US" altLang="ko-KR" sz="2800" b="1" dirty="0" smtClean="0">
                <a:latin typeface="나눔바른고딕" pitchFamily="50" charset="-127"/>
                <a:ea typeface="나눔바른고딕" pitchFamily="50" charset="-127"/>
              </a:rPr>
              <a:t>(CWG)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5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8.</a:t>
            </a:r>
            <a:endParaRPr lang="ko-KR" alt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6629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도메인이름 커뮤니티</a:t>
            </a:r>
            <a:r>
              <a:rPr lang="en-US" altLang="ko-KR" sz="2800" b="1" dirty="0" smtClean="0">
                <a:latin typeface="나눔바른고딕" pitchFamily="50" charset="-127"/>
                <a:ea typeface="나눔바른고딕" pitchFamily="50" charset="-127"/>
              </a:rPr>
              <a:t>(CWG)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1340768"/>
            <a:ext cx="9253028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검토 의견</a:t>
            </a:r>
            <a:r>
              <a:rPr lang="en-US" altLang="ko-KR" sz="2000" b="1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 smtClean="0"/>
              <a:t>gTLD</a:t>
            </a:r>
            <a:r>
              <a:rPr lang="ko-KR" altLang="en-US" sz="2000" dirty="0" smtClean="0"/>
              <a:t>와 </a:t>
            </a:r>
            <a:r>
              <a:rPr lang="en-US" altLang="ko-KR" sz="2000" dirty="0" err="1" smtClean="0"/>
              <a:t>ccTLD</a:t>
            </a:r>
            <a:r>
              <a:rPr lang="ko-KR" altLang="en-US" sz="2000" dirty="0" smtClean="0"/>
              <a:t>는 분리되어 논의되어야 함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-    </a:t>
            </a:r>
            <a:r>
              <a:rPr lang="en-US" altLang="ko-KR" sz="2000" dirty="0" err="1" smtClean="0"/>
              <a:t>gTLD</a:t>
            </a:r>
            <a:r>
              <a:rPr lang="ko-KR" altLang="en-US" sz="2000" dirty="0" smtClean="0"/>
              <a:t>는 글로벌 커뮤니티 합의에 기반하여 </a:t>
            </a:r>
            <a:r>
              <a:rPr lang="en-US" altLang="ko-KR" sz="2000" dirty="0" smtClean="0"/>
              <a:t>ICANN</a:t>
            </a:r>
            <a:r>
              <a:rPr lang="ko-KR" altLang="en-US" sz="2000" dirty="0" smtClean="0"/>
              <a:t>에서 정책 결정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     -    </a:t>
            </a:r>
            <a:r>
              <a:rPr lang="en-US" altLang="ko-KR" sz="2000" dirty="0" err="1" smtClean="0"/>
              <a:t>ccTLD</a:t>
            </a:r>
            <a:r>
              <a:rPr lang="ko-KR" altLang="en-US" sz="2000" dirty="0" smtClean="0"/>
              <a:t>는 자국 법에 따라 정책 결정</a:t>
            </a:r>
            <a:endParaRPr lang="en-US" altLang="ko-K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감독권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책임성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투명성 강화를 위해 </a:t>
            </a:r>
            <a:r>
              <a:rPr lang="ko-KR" altLang="en-US" sz="2000" dirty="0"/>
              <a:t>최종 의사 결정에 대한 </a:t>
            </a:r>
            <a:r>
              <a:rPr lang="ko-KR" altLang="en-US" sz="2000" dirty="0" smtClean="0"/>
              <a:t>독립적인 항소절차</a:t>
            </a:r>
            <a:r>
              <a:rPr lang="en-US" altLang="ko-KR" sz="2000" dirty="0"/>
              <a:t>(Appeals Process) </a:t>
            </a:r>
            <a:r>
              <a:rPr lang="ko-KR" altLang="en-US" sz="2000" dirty="0" smtClean="0"/>
              <a:t> 필요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現 </a:t>
            </a:r>
            <a:r>
              <a:rPr lang="en-US" altLang="ko-KR" sz="2000" dirty="0" smtClean="0"/>
              <a:t>IANA</a:t>
            </a:r>
            <a:r>
              <a:rPr lang="ko-KR" altLang="en-US" sz="2000" dirty="0" smtClean="0"/>
              <a:t>의 독립 수준에 대한 시각 차가 존재하므로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現 체제에 대한 분석과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       </a:t>
            </a:r>
            <a:r>
              <a:rPr lang="ko-KR" altLang="en-US" sz="2000" dirty="0" smtClean="0"/>
              <a:t>국제 논의동향 검토 후 정책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운영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감독 기능 분리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독립성 보장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에 대한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</a:t>
            </a:r>
            <a:r>
              <a:rPr lang="ko-KR" altLang="en-US" sz="2000" dirty="0" smtClean="0"/>
              <a:t>한국의 입장 정리 필요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       </a:t>
            </a:r>
            <a:r>
              <a:rPr lang="en-US" altLang="ko-KR" sz="1700" dirty="0" smtClean="0"/>
              <a:t>*  IANA</a:t>
            </a:r>
            <a:r>
              <a:rPr lang="ko-KR" altLang="en-US" sz="1700" dirty="0" smtClean="0"/>
              <a:t>가 </a:t>
            </a:r>
            <a:r>
              <a:rPr lang="en-US" altLang="ko-KR" sz="1700" dirty="0" smtClean="0"/>
              <a:t>ICANN</a:t>
            </a:r>
            <a:r>
              <a:rPr lang="ko-KR" altLang="en-US" sz="1700" dirty="0" smtClean="0"/>
              <a:t>내 통합적인 부서로 존재한다는 시각과 독립적인 부서</a:t>
            </a:r>
            <a:r>
              <a:rPr lang="en-US" altLang="ko-KR" sz="1700" dirty="0" smtClean="0"/>
              <a:t>(</a:t>
            </a:r>
            <a:r>
              <a:rPr lang="ko-KR" altLang="en-US" sz="1700" dirty="0" smtClean="0"/>
              <a:t>기능적으로 분리</a:t>
            </a:r>
            <a:r>
              <a:rPr lang="en-US" altLang="ko-KR" sz="1700" dirty="0" smtClean="0"/>
              <a:t>)</a:t>
            </a:r>
            <a:r>
              <a:rPr lang="ko-KR" altLang="en-US" sz="1700" dirty="0" smtClean="0"/>
              <a:t>로 </a:t>
            </a:r>
            <a:endParaRPr lang="en-US" altLang="ko-KR" sz="1700" dirty="0" smtClean="0"/>
          </a:p>
          <a:p>
            <a:pPr>
              <a:lnSpc>
                <a:spcPct val="150000"/>
              </a:lnSpc>
            </a:pPr>
            <a:r>
              <a:rPr lang="en-US" altLang="ko-KR" sz="1700" dirty="0"/>
              <a:t> </a:t>
            </a:r>
            <a:r>
              <a:rPr lang="en-US" altLang="ko-KR" sz="1700" dirty="0" smtClean="0"/>
              <a:t>           </a:t>
            </a:r>
            <a:r>
              <a:rPr lang="ko-KR" altLang="en-US" sz="1700" dirty="0" smtClean="0"/>
              <a:t>존재한다는 시각 차가 존재</a:t>
            </a:r>
            <a:endParaRPr lang="en-US" altLang="ko-KR" sz="17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6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554847" y="260648"/>
            <a:ext cx="2179712" cy="78253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</a:rPr>
              <a:t>IANA ?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642350" cy="4525963"/>
          </a:xfrm>
        </p:spPr>
        <p:txBody>
          <a:bodyPr>
            <a:normAutofit/>
          </a:bodyPr>
          <a:lstStyle/>
          <a:p>
            <a:pPr algn="just" fontAlgn="base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kern="0" dirty="0" smtClean="0">
                <a:solidFill>
                  <a:schemeClr val="tx1"/>
                </a:solidFill>
                <a:latin typeface="+mn-ea"/>
              </a:rPr>
              <a:t> IANA(Internet Assigned Numbers Authority)</a:t>
            </a:r>
            <a:r>
              <a:rPr lang="ko-KR" altLang="en-US" kern="0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kern="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ko-KR" altLang="en-US" kern="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kern="0" dirty="0" smtClean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kern="0" dirty="0" smtClean="0">
                <a:solidFill>
                  <a:schemeClr val="tx1"/>
                </a:solidFill>
                <a:latin typeface="+mn-ea"/>
              </a:rPr>
              <a:t>인터넷의 효율적인 운영을 </a:t>
            </a:r>
            <a:r>
              <a:rPr lang="ko-KR" altLang="en-US" kern="0" spc="-40" dirty="0" smtClean="0">
                <a:solidFill>
                  <a:schemeClr val="tx1"/>
                </a:solidFill>
                <a:latin typeface="+mn-ea"/>
              </a:rPr>
              <a:t>가</a:t>
            </a:r>
            <a:r>
              <a:rPr lang="ko-KR" altLang="en-US" kern="0" spc="-60" dirty="0" smtClean="0">
                <a:solidFill>
                  <a:schemeClr val="tx1"/>
                </a:solidFill>
                <a:latin typeface="+mn-ea"/>
              </a:rPr>
              <a:t>능하게 하는 일련의 상호의존적인 </a:t>
            </a:r>
            <a:endParaRPr lang="en-US" altLang="ko-KR" kern="0" spc="-6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ko-KR" kern="0" spc="-6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kern="0" spc="-60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ko-KR" altLang="en-US" kern="0" spc="-60" dirty="0" smtClean="0">
                <a:solidFill>
                  <a:schemeClr val="tx1"/>
                </a:solidFill>
                <a:latin typeface="+mn-ea"/>
              </a:rPr>
              <a:t>기술적 기능</a:t>
            </a:r>
            <a:r>
              <a:rPr lang="en-US" altLang="ko-KR" kern="0" spc="-60" dirty="0" smtClean="0">
                <a:solidFill>
                  <a:schemeClr val="tx1"/>
                </a:solidFill>
                <a:latin typeface="+mn-ea"/>
              </a:rPr>
              <a:t>(technical function)</a:t>
            </a:r>
            <a:r>
              <a:rPr lang="ko-KR" altLang="en-US" kern="0" spc="-60" dirty="0" smtClean="0">
                <a:solidFill>
                  <a:schemeClr val="tx1"/>
                </a:solidFill>
                <a:latin typeface="+mn-ea"/>
              </a:rPr>
              <a:t>임</a:t>
            </a:r>
            <a:endParaRPr lang="en-US" altLang="ko-KR" kern="0" spc="-6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endParaRPr lang="ko-KR" altLang="en-US" sz="1400" kern="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ko-KR" b="1" kern="0" dirty="0" smtClean="0">
                <a:solidFill>
                  <a:schemeClr val="tx1"/>
                </a:solidFill>
                <a:latin typeface="+mn-ea"/>
              </a:rPr>
              <a:t>  - </a:t>
            </a:r>
            <a:r>
              <a:rPr lang="ko-KR" altLang="en-US" b="1" kern="0" dirty="0" smtClean="0">
                <a:solidFill>
                  <a:schemeClr val="tx1"/>
                </a:solidFill>
                <a:latin typeface="+mn-ea"/>
              </a:rPr>
              <a:t>기술적 인터넷 프로토콜 </a:t>
            </a:r>
            <a:r>
              <a:rPr lang="ko-KR" altLang="en-US" b="1" kern="0" dirty="0" err="1" smtClean="0">
                <a:solidFill>
                  <a:schemeClr val="tx1"/>
                </a:solidFill>
                <a:latin typeface="+mn-ea"/>
              </a:rPr>
              <a:t>파라미터</a:t>
            </a:r>
            <a:r>
              <a:rPr lang="ko-KR" altLang="en-US" b="1" kern="0" dirty="0" smtClean="0">
                <a:solidFill>
                  <a:schemeClr val="tx1"/>
                </a:solidFill>
                <a:latin typeface="+mn-ea"/>
              </a:rPr>
              <a:t> 할당 조정</a:t>
            </a:r>
            <a:r>
              <a:rPr lang="en-US" altLang="ko-KR" b="1" kern="0" dirty="0" smtClean="0">
                <a:solidFill>
                  <a:schemeClr val="tx1"/>
                </a:solidFill>
                <a:latin typeface="+mn-ea"/>
              </a:rPr>
              <a:t>(coordination) </a:t>
            </a:r>
            <a:endParaRPr lang="ko-KR" altLang="en-US" sz="1600" kern="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ko-KR" b="1" kern="0" dirty="0" smtClean="0">
                <a:solidFill>
                  <a:schemeClr val="tx1"/>
                </a:solidFill>
                <a:latin typeface="+mn-ea"/>
              </a:rPr>
              <a:t>  - DNS </a:t>
            </a:r>
            <a:r>
              <a:rPr lang="ko-KR" altLang="en-US" b="1" kern="0" dirty="0" err="1" smtClean="0">
                <a:solidFill>
                  <a:schemeClr val="tx1"/>
                </a:solidFill>
                <a:latin typeface="+mn-ea"/>
              </a:rPr>
              <a:t>루트존</a:t>
            </a:r>
            <a:r>
              <a:rPr lang="ko-KR" altLang="en-US" b="1" kern="0" dirty="0" smtClean="0">
                <a:solidFill>
                  <a:schemeClr val="tx1"/>
                </a:solidFill>
                <a:latin typeface="+mn-ea"/>
              </a:rPr>
              <a:t> 파일과 루트 키 </a:t>
            </a:r>
            <a:r>
              <a:rPr lang="ko-KR" altLang="en-US" b="1" kern="0" dirty="0" err="1" smtClean="0">
                <a:solidFill>
                  <a:schemeClr val="tx1"/>
                </a:solidFill>
                <a:latin typeface="+mn-ea"/>
              </a:rPr>
              <a:t>사이닝</a:t>
            </a:r>
            <a:r>
              <a:rPr lang="ko-KR" altLang="en-US" b="1" kern="0" dirty="0" smtClean="0">
                <a:solidFill>
                  <a:schemeClr val="tx1"/>
                </a:solidFill>
                <a:latin typeface="+mn-ea"/>
              </a:rPr>
              <a:t> 키</a:t>
            </a:r>
            <a:r>
              <a:rPr lang="en-US" altLang="ko-KR" b="1" kern="0" dirty="0" smtClean="0">
                <a:solidFill>
                  <a:schemeClr val="tx1"/>
                </a:solidFill>
                <a:latin typeface="+mn-ea"/>
              </a:rPr>
              <a:t>(KSK)</a:t>
            </a:r>
            <a:r>
              <a:rPr lang="ko-KR" altLang="en-US" b="1" kern="0" dirty="0" smtClean="0">
                <a:solidFill>
                  <a:schemeClr val="tx1"/>
                </a:solidFill>
                <a:latin typeface="+mn-ea"/>
              </a:rPr>
              <a:t>의 변경 요청 처리</a:t>
            </a:r>
            <a:endParaRPr lang="ko-KR" altLang="en-US" sz="1600" kern="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ko-KR" b="1" kern="0" dirty="0" smtClean="0">
                <a:solidFill>
                  <a:schemeClr val="tx1"/>
                </a:solidFill>
                <a:latin typeface="+mn-ea"/>
              </a:rPr>
              <a:t>  - </a:t>
            </a:r>
            <a:r>
              <a:rPr lang="ko-KR" altLang="en-US" b="1" kern="0" dirty="0" smtClean="0">
                <a:solidFill>
                  <a:schemeClr val="tx1"/>
                </a:solidFill>
                <a:latin typeface="+mn-ea"/>
              </a:rPr>
              <a:t>인터넷주소자원 할당</a:t>
            </a:r>
            <a:endParaRPr lang="ko-KR" altLang="en-US" sz="1600" kern="0" dirty="0" smtClean="0">
              <a:solidFill>
                <a:schemeClr val="tx1"/>
              </a:solidFill>
              <a:latin typeface="+mn-ea"/>
            </a:endParaRPr>
          </a:p>
          <a:p>
            <a:pPr marL="0" indent="0" algn="just" fontAlgn="base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ko-KR" b="1" kern="0" dirty="0" smtClean="0">
                <a:solidFill>
                  <a:schemeClr val="tx1"/>
                </a:solidFill>
                <a:latin typeface="+mn-ea"/>
              </a:rPr>
              <a:t>  - </a:t>
            </a:r>
            <a:r>
              <a:rPr lang="en-US" altLang="ko-KR" b="1" kern="0" spc="-80" dirty="0" smtClean="0">
                <a:solidFill>
                  <a:schemeClr val="tx1"/>
                </a:solidFill>
                <a:latin typeface="+mn-ea"/>
              </a:rPr>
              <a:t>ARPA</a:t>
            </a:r>
            <a:r>
              <a:rPr lang="ko-KR" altLang="en-US" b="1" kern="0" spc="-80" dirty="0" smtClean="0">
                <a:solidFill>
                  <a:schemeClr val="tx1"/>
                </a:solidFill>
                <a:latin typeface="+mn-ea"/>
              </a:rPr>
              <a:t>와 </a:t>
            </a:r>
            <a:r>
              <a:rPr lang="en-US" altLang="ko-KR" b="1" kern="0" spc="-80" dirty="0" smtClean="0">
                <a:solidFill>
                  <a:schemeClr val="tx1"/>
                </a:solidFill>
                <a:latin typeface="+mn-ea"/>
              </a:rPr>
              <a:t>INT </a:t>
            </a:r>
            <a:r>
              <a:rPr lang="ko-KR" altLang="en-US" b="1" kern="0" spc="-80" dirty="0" smtClean="0">
                <a:solidFill>
                  <a:schemeClr val="tx1"/>
                </a:solidFill>
                <a:latin typeface="+mn-ea"/>
              </a:rPr>
              <a:t>최상위도메인 </a:t>
            </a:r>
            <a:r>
              <a:rPr lang="en-US" altLang="ko-KR" b="1" kern="0" spc="-80" dirty="0" smtClean="0">
                <a:solidFill>
                  <a:schemeClr val="tx1"/>
                </a:solidFill>
                <a:latin typeface="+mn-ea"/>
              </a:rPr>
              <a:t>(TLDs) </a:t>
            </a:r>
            <a:r>
              <a:rPr lang="ko-KR" altLang="en-US" b="1" kern="0" spc="-80" dirty="0" smtClean="0">
                <a:solidFill>
                  <a:schemeClr val="tx1"/>
                </a:solidFill>
                <a:latin typeface="+mn-ea"/>
              </a:rPr>
              <a:t>관리 및 연관된 서비스 제공</a:t>
            </a:r>
            <a:endParaRPr lang="ko-KR" altLang="en-US" sz="1600" kern="0" dirty="0" smtClean="0">
              <a:solidFill>
                <a:schemeClr val="tx1"/>
              </a:solidFill>
              <a:latin typeface="+mn-ea"/>
            </a:endParaRPr>
          </a:p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8.</a:t>
            </a:r>
            <a:endParaRPr lang="ko-KR" alt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6629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도메인이름 커뮤니티</a:t>
            </a:r>
            <a:r>
              <a:rPr lang="en-US" altLang="ko-KR" sz="2800" b="1" dirty="0" smtClean="0">
                <a:latin typeface="나눔바른고딕" pitchFamily="50" charset="-127"/>
                <a:ea typeface="나눔바른고딕" pitchFamily="50" charset="-127"/>
              </a:rPr>
              <a:t>(CWG) </a:t>
            </a:r>
            <a:r>
              <a:rPr lang="ko-KR" altLang="en-US" sz="2800" b="1" dirty="0" smtClean="0">
                <a:latin typeface="나눔바른고딕" pitchFamily="50" charset="-127"/>
                <a:ea typeface="나눔바른고딕" pitchFamily="50" charset="-127"/>
              </a:rPr>
              <a:t>논의 현황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75446"/>
              </p:ext>
            </p:extLst>
          </p:nvPr>
        </p:nvGraphicFramePr>
        <p:xfrm>
          <a:off x="146187" y="1700808"/>
          <a:ext cx="8820980" cy="4472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1797"/>
                <a:gridCol w="4539183"/>
              </a:tblGrid>
              <a:tr h="484741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CWG 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향후 일정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국내 논의 향후 일정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8807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-150" dirty="0" smtClean="0"/>
                        <a:t>2014. 11.19~20</a:t>
                      </a:r>
                      <a:r>
                        <a:rPr lang="en-US" altLang="ko-KR" sz="1800" spc="-150" baseline="0" dirty="0" smtClean="0"/>
                        <a:t> : </a:t>
                      </a:r>
                      <a:r>
                        <a:rPr lang="en-US" altLang="ko-KR" sz="1800" spc="-150" dirty="0" smtClean="0"/>
                        <a:t>2</a:t>
                      </a:r>
                      <a:r>
                        <a:rPr lang="ko-KR" altLang="en-US" sz="1800" spc="-150" dirty="0" smtClean="0"/>
                        <a:t>차 대면회의</a:t>
                      </a:r>
                      <a:r>
                        <a:rPr lang="en-US" altLang="ko-KR" sz="1800" spc="-150" dirty="0" smtClean="0"/>
                        <a:t>(</a:t>
                      </a:r>
                      <a:r>
                        <a:rPr lang="ko-KR" altLang="en-US" sz="1800" spc="-150" dirty="0" smtClean="0"/>
                        <a:t>프랑크푸르트</a:t>
                      </a:r>
                      <a:r>
                        <a:rPr lang="en-US" altLang="ko-KR" sz="1800" spc="-150" dirty="0" smtClean="0"/>
                        <a:t>)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2014.12.1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en-US" altLang="ko-KR" sz="1800" dirty="0" smtClean="0"/>
                        <a:t>: CWG </a:t>
                      </a:r>
                      <a:r>
                        <a:rPr lang="ko-KR" altLang="en-US" sz="1800" dirty="0" smtClean="0"/>
                        <a:t>초기보고서 발표</a:t>
                      </a:r>
                      <a:endParaRPr lang="en-US" altLang="ko-KR" sz="18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2014.12.1~12.21 : </a:t>
                      </a:r>
                      <a:r>
                        <a:rPr lang="ko-KR" altLang="en-US" sz="1800" dirty="0" smtClean="0"/>
                        <a:t>공개의견수렴 진행</a:t>
                      </a:r>
                      <a:endParaRPr lang="en-US" altLang="ko-KR" sz="14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2015.1.19 : </a:t>
                      </a:r>
                      <a:r>
                        <a:rPr lang="ko-KR" altLang="en-US" sz="1800" dirty="0" smtClean="0"/>
                        <a:t>의견수렴 결과 반영한 최종보고서 발표</a:t>
                      </a:r>
                      <a:endParaRPr lang="en-US" altLang="ko-KR" sz="18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2015.1.30 : CWG</a:t>
                      </a:r>
                      <a:r>
                        <a:rPr lang="ko-KR" altLang="en-US" sz="1800" dirty="0" smtClean="0"/>
                        <a:t>보고서에 대한 </a:t>
                      </a:r>
                      <a:r>
                        <a:rPr lang="en-US" altLang="ko-KR" sz="1800" dirty="0" smtClean="0"/>
                        <a:t>SO/AC</a:t>
                      </a:r>
                      <a:r>
                        <a:rPr lang="ko-KR" altLang="en-US" sz="1800" dirty="0" smtClean="0"/>
                        <a:t>별 승인절차 진행</a:t>
                      </a:r>
                      <a:endParaRPr lang="en-US" altLang="ko-KR" sz="18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-150" dirty="0" smtClean="0"/>
                        <a:t>2015.1.31 : CWG</a:t>
                      </a:r>
                      <a:r>
                        <a:rPr lang="ko-KR" altLang="en-US" sz="1800" spc="-150" dirty="0" smtClean="0"/>
                        <a:t>는 </a:t>
                      </a:r>
                      <a:r>
                        <a:rPr lang="en-US" altLang="ko-KR" sz="1800" spc="-150" dirty="0" smtClean="0"/>
                        <a:t>ICG</a:t>
                      </a:r>
                      <a:r>
                        <a:rPr lang="ko-KR" altLang="en-US" sz="1800" spc="-150" dirty="0" smtClean="0"/>
                        <a:t>에 </a:t>
                      </a:r>
                      <a:r>
                        <a:rPr lang="en-US" altLang="ko-KR" sz="1800" spc="-150" dirty="0" smtClean="0"/>
                        <a:t>CWG </a:t>
                      </a:r>
                      <a:r>
                        <a:rPr lang="ko-KR" altLang="en-US" sz="1800" spc="-150" dirty="0" smtClean="0"/>
                        <a:t>보고서 제출</a:t>
                      </a:r>
                      <a:endParaRPr lang="en-US" altLang="ko-KR" sz="1800" spc="-15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8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-150" dirty="0" smtClean="0"/>
                        <a:t>2014.11.19~20 : CWG </a:t>
                      </a:r>
                      <a:r>
                        <a:rPr lang="ko-KR" altLang="en-US" sz="1800" spc="-150" dirty="0" smtClean="0"/>
                        <a:t>회의 참석</a:t>
                      </a:r>
                      <a:endParaRPr lang="en-US" altLang="ko-KR" sz="1800" spc="-15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-150" dirty="0" smtClean="0"/>
                        <a:t>2014.11</a:t>
                      </a:r>
                      <a:r>
                        <a:rPr lang="ko-KR" altLang="en-US" sz="1800" spc="-150" dirty="0" smtClean="0"/>
                        <a:t>월 말 </a:t>
                      </a:r>
                      <a:r>
                        <a:rPr lang="en-US" altLang="ko-KR" sz="1800" spc="-150" dirty="0" smtClean="0"/>
                        <a:t>: WG</a:t>
                      </a:r>
                      <a:r>
                        <a:rPr lang="ko-KR" altLang="en-US" sz="1800" spc="-150" dirty="0" smtClean="0"/>
                        <a:t> 회의 개최</a:t>
                      </a:r>
                      <a:endParaRPr lang="en-US" altLang="ko-KR" sz="1800" spc="-15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800" dirty="0" smtClean="0"/>
                        <a:t>      - CWG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회의 결과 공유</a:t>
                      </a:r>
                      <a:endParaRPr lang="en-US" altLang="ko-KR" sz="18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spc="-150" dirty="0" smtClean="0"/>
                        <a:t>~2015.1.15</a:t>
                      </a:r>
                      <a:r>
                        <a:rPr lang="ko-KR" altLang="en-US" sz="1800" spc="-150" dirty="0" smtClean="0"/>
                        <a:t> </a:t>
                      </a:r>
                      <a:r>
                        <a:rPr lang="en-US" altLang="ko-KR" sz="1800" spc="-150" dirty="0" smtClean="0"/>
                        <a:t>: CWG </a:t>
                      </a:r>
                      <a:r>
                        <a:rPr lang="ko-KR" altLang="en-US" sz="1800" spc="-150" dirty="0" smtClean="0"/>
                        <a:t>초기보고서 검토 및 </a:t>
                      </a:r>
                      <a:r>
                        <a:rPr lang="en-US" altLang="ko-KR" sz="1800" spc="-150" dirty="0" smtClean="0"/>
                        <a:t>WG </a:t>
                      </a:r>
                      <a:r>
                        <a:rPr lang="ko-KR" altLang="en-US" sz="1800" spc="-150" dirty="0" smtClean="0"/>
                        <a:t>개최</a:t>
                      </a:r>
                      <a:endParaRPr lang="en-US" altLang="ko-KR" sz="1800" spc="-15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 smtClean="0"/>
                        <a:t>2015.1.15~5</a:t>
                      </a:r>
                      <a:r>
                        <a:rPr lang="ko-KR" altLang="en-US" sz="1800" dirty="0" smtClean="0"/>
                        <a:t>월</a:t>
                      </a:r>
                      <a:r>
                        <a:rPr lang="en-US" altLang="ko-KR" sz="1800" dirty="0" smtClean="0"/>
                        <a:t> : CWG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dirty="0" smtClean="0"/>
                        <a:t>최종보고서</a:t>
                      </a:r>
                      <a:r>
                        <a:rPr lang="ko-KR" altLang="en-US" sz="1800" baseline="0" dirty="0" smtClean="0"/>
                        <a:t> 및 </a:t>
                      </a:r>
                      <a:r>
                        <a:rPr lang="en-US" altLang="ko-KR" sz="1800" baseline="0" dirty="0" smtClean="0"/>
                        <a:t>ICG </a:t>
                      </a:r>
                      <a:r>
                        <a:rPr lang="ko-KR" altLang="en-US" sz="1800" baseline="0" dirty="0" smtClean="0"/>
                        <a:t>초안 검토 및 국내의견 수렴</a:t>
                      </a:r>
                      <a:r>
                        <a:rPr lang="en-US" altLang="ko-KR" sz="1800" baseline="0" dirty="0" smtClean="0"/>
                        <a:t>(KIGA </a:t>
                      </a:r>
                      <a:r>
                        <a:rPr lang="ko-KR" altLang="en-US" sz="1800" baseline="0" dirty="0" smtClean="0"/>
                        <a:t>및 민간전문가 등</a:t>
                      </a:r>
                      <a:r>
                        <a:rPr lang="en-US" altLang="ko-KR" sz="1800" baseline="0" dirty="0" smtClean="0"/>
                        <a:t>) </a:t>
                      </a:r>
                      <a:r>
                        <a:rPr lang="ko-KR" altLang="en-US" sz="1800" baseline="0" dirty="0" smtClean="0"/>
                        <a:t>실시</a:t>
                      </a:r>
                      <a:endParaRPr lang="en-US" altLang="ko-KR" dirty="0" smtClean="0"/>
                    </a:p>
                    <a:p>
                      <a:pPr marL="137160" indent="-342900" algn="just" fontAlgn="base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8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771800" y="1249058"/>
            <a:ext cx="377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&lt; CWG, </a:t>
            </a:r>
            <a:r>
              <a:rPr lang="ko-KR" altLang="en-US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국내 논의 향후 일정</a:t>
            </a:r>
            <a:r>
              <a:rPr lang="en-US" altLang="ko-KR" sz="20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맑은 고딕" panose="020B0503020000020004" pitchFamily="50" charset="-127"/>
              </a:rPr>
              <a:t>&gt;</a:t>
            </a:r>
            <a:endParaRPr lang="ko-KR" altLang="en-US" sz="20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471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IANA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이양 및 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ICANN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책임성 강화 관련 </a:t>
            </a:r>
            <a:r>
              <a:rPr lang="en-US" altLang="ko-KR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GAC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활동</a:t>
            </a:r>
            <a:endParaRPr lang="ko-KR" altLang="en-US" sz="2800" b="1" dirty="0">
              <a:solidFill>
                <a:schemeClr val="accent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9.</a:t>
            </a:r>
            <a:endParaRPr lang="ko-KR" altLang="en-US" sz="6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7" y="1209369"/>
            <a:ext cx="8836007" cy="504056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4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4719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국내 대응체계 및 향후 일정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200975"/>
            <a:ext cx="111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10.</a:t>
            </a:r>
            <a:endParaRPr lang="ko-KR" altLang="en-US" sz="6000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38833"/>
              </p:ext>
            </p:extLst>
          </p:nvPr>
        </p:nvGraphicFramePr>
        <p:xfrm>
          <a:off x="237431" y="3140968"/>
          <a:ext cx="8640960" cy="2415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268252"/>
                <a:gridCol w="2160240"/>
                <a:gridCol w="2052228"/>
              </a:tblGrid>
              <a:tr h="4371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IANA </a:t>
                      </a:r>
                      <a:r>
                        <a:rPr lang="ko-KR" altLang="en-US" sz="1600" b="1" dirty="0" smtClean="0"/>
                        <a:t>기능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KISA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민간전문가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업계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38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프로토콜 </a:t>
                      </a:r>
                      <a:r>
                        <a:rPr lang="ko-KR" altLang="en-US" sz="1500" b="1" dirty="0" err="1" smtClean="0"/>
                        <a:t>파라미터</a:t>
                      </a:r>
                      <a:r>
                        <a:rPr lang="en-US" altLang="ko-KR" sz="1500" b="1" dirty="0" smtClean="0"/>
                        <a:t>(IETF)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인터넷주소산업팀</a:t>
                      </a:r>
                      <a:r>
                        <a:rPr lang="ko-KR" altLang="en-US" sz="1500" dirty="0" smtClean="0"/>
                        <a:t> </a:t>
                      </a:r>
                      <a:r>
                        <a:rPr lang="en-US" altLang="ko-KR" sz="1500" dirty="0" smtClean="0"/>
                        <a:t>1</a:t>
                      </a:r>
                      <a:r>
                        <a:rPr lang="ko-KR" altLang="en-US" sz="1500" dirty="0" smtClean="0"/>
                        <a:t>인</a:t>
                      </a:r>
                      <a:endParaRPr lang="en-US" altLang="ko-KR" sz="1500" dirty="0" smtClean="0"/>
                    </a:p>
                    <a:p>
                      <a:pPr algn="ctr" latinLnBrk="1"/>
                      <a:r>
                        <a:rPr lang="ko-KR" altLang="en-US" sz="1500" dirty="0" err="1" smtClean="0"/>
                        <a:t>인터넷주소협력팀</a:t>
                      </a:r>
                      <a:r>
                        <a:rPr lang="ko-KR" altLang="en-US" sz="1500" dirty="0" smtClean="0"/>
                        <a:t> </a:t>
                      </a:r>
                      <a:r>
                        <a:rPr lang="en-US" altLang="ko-KR" sz="1500" dirty="0" smtClean="0"/>
                        <a:t>1</a:t>
                      </a:r>
                      <a:r>
                        <a:rPr lang="ko-KR" altLang="en-US" sz="1500" dirty="0" smtClean="0"/>
                        <a:t>인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인터넷주소분과 內 </a:t>
                      </a:r>
                      <a:r>
                        <a:rPr lang="en-US" altLang="ko-KR" sz="1500" dirty="0" smtClean="0"/>
                        <a:t>WG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ETRI</a:t>
                      </a:r>
                      <a:r>
                        <a:rPr lang="en-US" altLang="ko-KR" sz="1500" baseline="0" dirty="0" smtClean="0"/>
                        <a:t> / </a:t>
                      </a:r>
                      <a:r>
                        <a:rPr lang="en-US" altLang="ko-KR" sz="1500" dirty="0" smtClean="0"/>
                        <a:t>TTA </a:t>
                      </a:r>
                      <a:r>
                        <a:rPr lang="ko-KR" altLang="en-US" sz="1500" dirty="0" smtClean="0"/>
                        <a:t>등</a:t>
                      </a:r>
                      <a:r>
                        <a:rPr lang="en-US" altLang="ko-KR" sz="1500" dirty="0" smtClean="0"/>
                        <a:t> </a:t>
                      </a:r>
                      <a:endParaRPr lang="en-US" altLang="ko-KR" sz="1500" dirty="0" smtClean="0"/>
                    </a:p>
                  </a:txBody>
                  <a:tcPr anchor="ctr"/>
                </a:tc>
              </a:tr>
              <a:tr h="7338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IP</a:t>
                      </a:r>
                      <a:r>
                        <a:rPr lang="ko-KR" altLang="en-US" sz="1500" b="1" dirty="0" smtClean="0"/>
                        <a:t>주소</a:t>
                      </a:r>
                      <a:r>
                        <a:rPr lang="en-US" altLang="ko-KR" sz="1500" b="1" dirty="0" smtClean="0"/>
                        <a:t>(NRO)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인터넷주소협력팀</a:t>
                      </a:r>
                      <a:r>
                        <a:rPr lang="ko-KR" altLang="en-US" sz="1500" dirty="0" smtClean="0"/>
                        <a:t> </a:t>
                      </a:r>
                      <a:r>
                        <a:rPr lang="en-US" altLang="ko-KR" sz="1500" dirty="0" smtClean="0"/>
                        <a:t>1</a:t>
                      </a:r>
                      <a:r>
                        <a:rPr lang="ko-KR" altLang="en-US" sz="1500" dirty="0" smtClean="0"/>
                        <a:t>인</a:t>
                      </a:r>
                      <a:r>
                        <a:rPr lang="en-US" altLang="ko-KR" sz="1500" dirty="0" smtClean="0"/>
                        <a:t>,</a:t>
                      </a:r>
                    </a:p>
                    <a:p>
                      <a:pPr algn="ctr" latinLnBrk="1"/>
                      <a:r>
                        <a:rPr lang="ko-KR" altLang="en-US" sz="1500" dirty="0" err="1" smtClean="0"/>
                        <a:t>인터넷주소운영팀</a:t>
                      </a:r>
                      <a:r>
                        <a:rPr lang="ko-KR" altLang="en-US" sz="1500" dirty="0" smtClean="0"/>
                        <a:t> </a:t>
                      </a:r>
                      <a:r>
                        <a:rPr lang="en-US" altLang="ko-KR" sz="1500" dirty="0" smtClean="0"/>
                        <a:t>1</a:t>
                      </a:r>
                      <a:r>
                        <a:rPr lang="ko-KR" altLang="en-US" sz="1500" dirty="0" smtClean="0"/>
                        <a:t>인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smtClean="0"/>
                        <a:t>인터넷주소분과 內 </a:t>
                      </a:r>
                      <a:r>
                        <a:rPr lang="en-US" altLang="ko-KR" sz="1500" dirty="0" smtClean="0"/>
                        <a:t>WG</a:t>
                      </a:r>
                      <a:endParaRPr lang="ko-KR" alt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dirty="0" smtClean="0"/>
                        <a:t>ISP </a:t>
                      </a:r>
                      <a:r>
                        <a:rPr lang="ko-KR" altLang="en-US" sz="1500" dirty="0" smtClean="0"/>
                        <a:t>등</a:t>
                      </a:r>
                      <a:endParaRPr lang="en-US" altLang="ko-KR" sz="1500" dirty="0" smtClean="0"/>
                    </a:p>
                  </a:txBody>
                  <a:tcPr anchor="ctr"/>
                </a:tc>
              </a:tr>
              <a:tr h="5103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도메인 이름</a:t>
                      </a:r>
                      <a:r>
                        <a:rPr lang="en-US" altLang="ko-KR" sz="1500" b="1" dirty="0" smtClean="0"/>
                        <a:t>(CWG)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err="1" smtClean="0"/>
                        <a:t>인터넷주소협력팀</a:t>
                      </a:r>
                      <a:r>
                        <a:rPr lang="ko-KR" altLang="en-US" sz="1500" dirty="0" smtClean="0"/>
                        <a:t> </a:t>
                      </a:r>
                      <a:r>
                        <a:rPr lang="en-US" altLang="ko-KR" sz="1500" dirty="0" smtClean="0"/>
                        <a:t>2</a:t>
                      </a:r>
                      <a:r>
                        <a:rPr lang="ko-KR" altLang="en-US" sz="1500" dirty="0" smtClean="0"/>
                        <a:t>인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dirty="0" smtClean="0"/>
                        <a:t>인터넷주소분과 內  </a:t>
                      </a:r>
                      <a:r>
                        <a:rPr lang="en-US" altLang="ko-KR" sz="1500" dirty="0" smtClean="0"/>
                        <a:t>WG</a:t>
                      </a:r>
                      <a:endParaRPr lang="ko-KR" alt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도메인 </a:t>
                      </a:r>
                      <a:r>
                        <a:rPr lang="ko-KR" altLang="en-US" sz="1500" dirty="0" err="1" smtClean="0"/>
                        <a:t>등록대행자</a:t>
                      </a:r>
                      <a:r>
                        <a:rPr lang="ko-KR" altLang="en-US" sz="1500" dirty="0" smtClean="0"/>
                        <a:t> 등</a:t>
                      </a:r>
                      <a:endParaRPr lang="en-US" altLang="ko-KR" sz="15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508" y="1219714"/>
            <a:ext cx="87348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국내 전문가 </a:t>
            </a:r>
            <a:r>
              <a:rPr lang="ko-KR" altLang="en-US" sz="2000" b="1" dirty="0" err="1" smtClean="0"/>
              <a:t>워킹그룹</a:t>
            </a:r>
            <a:r>
              <a:rPr lang="ko-KR" altLang="en-US" sz="2000" b="1" dirty="0" smtClean="0"/>
              <a:t> 구성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안</a:t>
            </a:r>
            <a:r>
              <a:rPr lang="en-US" altLang="ko-KR" sz="2000" b="1" dirty="0" smtClean="0"/>
              <a:t>))</a:t>
            </a:r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□"/>
            </a:pPr>
            <a:endParaRPr lang="en-US" altLang="ko-KR" sz="1000" b="1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IANA </a:t>
            </a:r>
            <a:r>
              <a:rPr lang="ko-KR" altLang="en-US" sz="2000" dirty="0" smtClean="0"/>
              <a:t>기능에 따른 국내 논의를 위해 </a:t>
            </a:r>
            <a:r>
              <a:rPr lang="en-US" altLang="ko-KR" sz="2000" dirty="0" smtClean="0"/>
              <a:t>KISA, </a:t>
            </a:r>
            <a:r>
              <a:rPr lang="ko-KR" altLang="en-US" sz="2000" dirty="0" smtClean="0"/>
              <a:t>민간전문가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업계 관계자로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</a:t>
            </a:r>
            <a:r>
              <a:rPr lang="ko-KR" altLang="en-US" sz="2000" dirty="0" smtClean="0"/>
              <a:t>구성된 국내 </a:t>
            </a:r>
            <a:r>
              <a:rPr lang="ko-KR" altLang="en-US" sz="2000" dirty="0" err="1" smtClean="0"/>
              <a:t>워킹그룹을</a:t>
            </a:r>
            <a:r>
              <a:rPr lang="ko-KR" altLang="en-US" sz="2000" dirty="0" smtClean="0"/>
              <a:t> 구성하여 논의하고자 함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Calibri" panose="020F0502020204030204" pitchFamily="34" charset="0"/>
              <a:buChar char="□"/>
            </a:pPr>
            <a:endParaRPr lang="en-US" altLang="ko-KR" b="1" dirty="0" smtClean="0"/>
          </a:p>
          <a:p>
            <a:pPr marL="285750" indent="-285750">
              <a:buFont typeface="Calibri" panose="020F0502020204030204" pitchFamily="34" charset="0"/>
              <a:buChar char="□"/>
            </a:pPr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9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9109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향후 일정</a:t>
            </a:r>
            <a:r>
              <a:rPr lang="en-US" altLang="ko-KR" sz="2000" b="1" dirty="0" smtClean="0"/>
              <a:t>)</a:t>
            </a:r>
          </a:p>
          <a:p>
            <a:endParaRPr lang="en-US" altLang="ko-KR" sz="1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55576" y="44719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국내 대응체계 및 향후 일정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200975"/>
            <a:ext cx="1116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10.</a:t>
            </a:r>
            <a:endParaRPr lang="ko-KR" altLang="en-US" sz="60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00347"/>
              </p:ext>
            </p:extLst>
          </p:nvPr>
        </p:nvGraphicFramePr>
        <p:xfrm>
          <a:off x="251520" y="1772816"/>
          <a:ext cx="8640961" cy="4919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102"/>
                <a:gridCol w="2974757"/>
                <a:gridCol w="2833102"/>
              </a:tblGrid>
              <a:tr h="3394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프로토콜 </a:t>
                      </a:r>
                      <a:r>
                        <a:rPr lang="ko-KR" altLang="en-US" sz="1600" b="1" dirty="0" err="1" smtClean="0"/>
                        <a:t>파라미터</a:t>
                      </a:r>
                      <a:r>
                        <a:rPr lang="en-US" altLang="ko-KR" sz="1600" b="1" dirty="0" smtClean="0"/>
                        <a:t>(IETF)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/>
                        <a:t>IP</a:t>
                      </a:r>
                      <a:r>
                        <a:rPr lang="ko-KR" altLang="en-US" sz="1600" b="1" dirty="0" smtClean="0"/>
                        <a:t>주소</a:t>
                      </a:r>
                      <a:r>
                        <a:rPr lang="en-US" altLang="ko-KR" sz="1600" b="1" dirty="0" smtClean="0"/>
                        <a:t>(NRO)</a:t>
                      </a:r>
                      <a:endParaRPr lang="ko-KR" alt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/>
                        <a:t>도메인 이름</a:t>
                      </a:r>
                      <a:r>
                        <a:rPr lang="en-US" altLang="ko-KR" sz="1600" b="1" dirty="0" smtClean="0"/>
                        <a:t>(CWG)</a:t>
                      </a:r>
                      <a:endParaRPr lang="ko-KR" alt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7920"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spc="0" dirty="0" smtClean="0"/>
                        <a:t>~ 2015.1.15</a:t>
                      </a:r>
                      <a:r>
                        <a:rPr lang="ko-KR" altLang="en-US" sz="1600" spc="0" dirty="0" smtClean="0"/>
                        <a:t> </a:t>
                      </a:r>
                      <a:r>
                        <a:rPr lang="en-US" altLang="ko-KR" sz="1600" spc="0" dirty="0" smtClean="0"/>
                        <a:t>:</a:t>
                      </a:r>
                      <a:r>
                        <a:rPr lang="en-US" altLang="ko-KR" sz="1600" spc="0" baseline="0" dirty="0" smtClean="0"/>
                        <a:t> IETF </a:t>
                      </a:r>
                      <a:r>
                        <a:rPr lang="ko-KR" altLang="en-US" sz="1600" spc="0" baseline="0" dirty="0" smtClean="0"/>
                        <a:t>제안서 검토 및 </a:t>
                      </a:r>
                      <a:r>
                        <a:rPr lang="en-US" altLang="ko-KR" sz="1600" spc="0" baseline="0" dirty="0" smtClean="0"/>
                        <a:t>WG</a:t>
                      </a:r>
                      <a:r>
                        <a:rPr lang="ko-KR" altLang="en-US" sz="1600" spc="0" baseline="0" dirty="0" smtClean="0"/>
                        <a:t>회의 개최</a:t>
                      </a:r>
                      <a:endParaRPr lang="en-US" altLang="ko-KR" sz="1600" spc="0" baseline="0" dirty="0" smtClean="0"/>
                    </a:p>
                    <a:p>
                      <a:pPr marL="285750" indent="-285750" algn="just" fontAlgn="base">
                        <a:lnSpc>
                          <a:spcPct val="160000"/>
                        </a:lnSpc>
                        <a:buFontTx/>
                        <a:buChar char="-"/>
                      </a:pPr>
                      <a:r>
                        <a:rPr lang="ko-KR" altLang="en-US" sz="1600" spc="0" baseline="0" dirty="0" err="1" smtClean="0"/>
                        <a:t>필요시</a:t>
                      </a:r>
                      <a:r>
                        <a:rPr lang="ko-KR" altLang="en-US" sz="1600" spc="0" baseline="0" dirty="0" smtClean="0"/>
                        <a:t> </a:t>
                      </a:r>
                      <a:r>
                        <a:rPr lang="ko-KR" altLang="en-US" sz="1600" spc="0" baseline="0" dirty="0" err="1" smtClean="0"/>
                        <a:t>메일링</a:t>
                      </a:r>
                      <a:r>
                        <a:rPr lang="ko-KR" altLang="en-US" sz="1600" spc="0" baseline="0" dirty="0" smtClean="0"/>
                        <a:t> 리스트를 통한 의견 개시</a:t>
                      </a:r>
                      <a:endParaRPr lang="en-US" altLang="ko-KR" sz="1600" spc="0" baseline="0" dirty="0" smtClean="0"/>
                    </a:p>
                    <a:p>
                      <a:pPr marL="80010" indent="-285750" algn="just" fontAlgn="base">
                        <a:lnSpc>
                          <a:spcPct val="16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600" spc="0" dirty="0" smtClean="0"/>
                        <a:t> </a:t>
                      </a:r>
                      <a:r>
                        <a:rPr lang="en-US" altLang="ko-KR" sz="1600" spc="-150" dirty="0" smtClean="0"/>
                        <a:t>KIGA </a:t>
                      </a:r>
                      <a:r>
                        <a:rPr lang="ko-KR" altLang="en-US" sz="1600" spc="-150" dirty="0" smtClean="0"/>
                        <a:t>인프라분과</a:t>
                      </a:r>
                      <a:r>
                        <a:rPr lang="en-US" altLang="ko-KR" sz="1600" spc="-150" dirty="0" smtClean="0"/>
                        <a:t>, WG</a:t>
                      </a:r>
                      <a:r>
                        <a:rPr lang="ko-KR" altLang="en-US" sz="1600" spc="-150" dirty="0" smtClean="0"/>
                        <a:t> 활동을 </a:t>
                      </a:r>
                      <a:r>
                        <a:rPr lang="en-US" altLang="ko-KR" sz="1600" spc="-150" baseline="0" dirty="0" smtClean="0"/>
                        <a:t>   </a:t>
                      </a:r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600" spc="-150" baseline="0" dirty="0" smtClean="0"/>
                        <a:t>          </a:t>
                      </a:r>
                      <a:r>
                        <a:rPr lang="ko-KR" altLang="en-US" sz="1600" spc="-150" dirty="0" smtClean="0"/>
                        <a:t>통한</a:t>
                      </a:r>
                      <a:r>
                        <a:rPr lang="en-US" altLang="ko-KR" sz="1600" spc="-150" baseline="0" dirty="0" smtClean="0"/>
                        <a:t> </a:t>
                      </a:r>
                      <a:r>
                        <a:rPr lang="ko-KR" altLang="en-US" sz="1600" spc="-150" dirty="0" smtClean="0"/>
                        <a:t>정보 공유 및  의견 수렴</a:t>
                      </a:r>
                      <a:endParaRPr lang="en-US" altLang="ko-KR" sz="1600" spc="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7160" indent="-34290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~2015.1.15: CRISP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초안 검토</a:t>
                      </a:r>
                      <a:endParaRPr lang="en-US" altLang="ko-KR" sz="1600" baseline="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aseline="0" dirty="0" smtClean="0"/>
                        <a:t>     </a:t>
                      </a:r>
                      <a:r>
                        <a:rPr lang="ko-KR" altLang="en-US" sz="1600" baseline="0" dirty="0" smtClean="0"/>
                        <a:t>및 </a:t>
                      </a:r>
                      <a:r>
                        <a:rPr lang="en-US" altLang="ko-KR" sz="1600" baseline="0" dirty="0" smtClean="0"/>
                        <a:t>WG</a:t>
                      </a:r>
                      <a:r>
                        <a:rPr lang="ko-KR" altLang="en-US" sz="1600" baseline="0" dirty="0" smtClean="0"/>
                        <a:t>회의 개최</a:t>
                      </a:r>
                      <a:r>
                        <a:rPr lang="en-US" altLang="ko-KR" sz="1600" baseline="0" dirty="0" smtClean="0"/>
                        <a:t> </a:t>
                      </a:r>
                      <a:endParaRPr lang="en-US" altLang="ko-KR" sz="160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ko-KR" altLang="en-US" sz="1600" spc="-150" baseline="0" dirty="0" smtClean="0"/>
                        <a:t>  </a:t>
                      </a:r>
                      <a:r>
                        <a:rPr lang="en-US" altLang="ko-KR" sz="1600" spc="-150" baseline="0" dirty="0" smtClean="0"/>
                        <a:t>-   </a:t>
                      </a:r>
                      <a:r>
                        <a:rPr lang="ko-KR" altLang="en-US" sz="1600" spc="0" dirty="0" smtClean="0"/>
                        <a:t>필요 시  </a:t>
                      </a:r>
                      <a:r>
                        <a:rPr lang="en-US" altLang="ko-KR" sz="1600" spc="0" dirty="0" smtClean="0"/>
                        <a:t>  </a:t>
                      </a:r>
                      <a:r>
                        <a:rPr lang="ko-KR" altLang="en-US" sz="1600" spc="0" dirty="0" err="1" smtClean="0"/>
                        <a:t>메일링</a:t>
                      </a:r>
                      <a:r>
                        <a:rPr lang="ko-KR" altLang="en-US" sz="1600" spc="0" dirty="0" smtClean="0"/>
                        <a:t>  리스트를 </a:t>
                      </a:r>
                      <a:r>
                        <a:rPr lang="en-US" altLang="ko-KR" sz="1600" spc="0" baseline="0" dirty="0" smtClean="0"/>
                        <a:t> </a:t>
                      </a:r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en-US" altLang="ko-KR" sz="1600" spc="0" baseline="0" dirty="0" smtClean="0"/>
                        <a:t>    </a:t>
                      </a:r>
                      <a:r>
                        <a:rPr lang="ko-KR" altLang="en-US" sz="1600" spc="0" dirty="0" smtClean="0"/>
                        <a:t>통한  의견개시</a:t>
                      </a:r>
                      <a:endParaRPr lang="en-US" altLang="ko-KR" sz="1600" spc="0" dirty="0" smtClean="0"/>
                    </a:p>
                    <a:p>
                      <a:pPr marL="80010" indent="-285750" algn="just" fontAlgn="base">
                        <a:lnSpc>
                          <a:spcPct val="16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600" dirty="0" smtClean="0"/>
                        <a:t> </a:t>
                      </a:r>
                      <a:r>
                        <a:rPr lang="en-US" altLang="ko-KR" sz="1600" spc="0" dirty="0" smtClean="0"/>
                        <a:t>KIGA </a:t>
                      </a:r>
                      <a:r>
                        <a:rPr lang="ko-KR" altLang="en-US" sz="1600" spc="0" dirty="0" smtClean="0"/>
                        <a:t>인프라분과</a:t>
                      </a:r>
                      <a:r>
                        <a:rPr lang="en-US" altLang="ko-KR" sz="1600" spc="0" dirty="0" smtClean="0"/>
                        <a:t>, WG</a:t>
                      </a:r>
                      <a:r>
                        <a:rPr lang="ko-KR" altLang="en-US" sz="1600" spc="0" dirty="0" smtClean="0"/>
                        <a:t> 활동</a:t>
                      </a:r>
                      <a:r>
                        <a:rPr lang="en-US" altLang="ko-KR" sz="1600" spc="0" baseline="0" dirty="0" smtClean="0"/>
                        <a:t>            </a:t>
                      </a:r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600" spc="0" baseline="0" dirty="0" smtClean="0"/>
                        <a:t>       </a:t>
                      </a:r>
                      <a:r>
                        <a:rPr lang="ko-KR" altLang="en-US" sz="1600" spc="-150" dirty="0" smtClean="0"/>
                        <a:t>을 통한</a:t>
                      </a:r>
                      <a:r>
                        <a:rPr lang="en-US" altLang="ko-KR" sz="1600" spc="-150" baseline="0" dirty="0" smtClean="0"/>
                        <a:t> </a:t>
                      </a:r>
                      <a:r>
                        <a:rPr lang="ko-KR" altLang="en-US" sz="1600" spc="-150" dirty="0" smtClean="0"/>
                        <a:t>정보 공유 및  의견 수렴</a:t>
                      </a:r>
                      <a:endParaRPr lang="en-US" altLang="ko-KR" sz="1600" spc="-15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spc="-150" dirty="0" smtClean="0"/>
                        <a:t>2014.11.19~20 : CWG </a:t>
                      </a:r>
                      <a:r>
                        <a:rPr lang="ko-KR" altLang="en-US" sz="1600" spc="-150" dirty="0" smtClean="0"/>
                        <a:t>회의 참석</a:t>
                      </a:r>
                      <a:endParaRPr lang="en-US" altLang="ko-KR" sz="1600" spc="-15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spc="-150" dirty="0" smtClean="0"/>
                        <a:t>2014.11</a:t>
                      </a:r>
                      <a:r>
                        <a:rPr lang="ko-KR" altLang="en-US" sz="1600" spc="-150" dirty="0" smtClean="0"/>
                        <a:t>월 말 </a:t>
                      </a:r>
                      <a:r>
                        <a:rPr lang="en-US" altLang="ko-KR" sz="1600" spc="-150" dirty="0" smtClean="0"/>
                        <a:t>: WG</a:t>
                      </a:r>
                      <a:r>
                        <a:rPr lang="ko-KR" altLang="en-US" sz="1600" spc="-150" dirty="0" smtClean="0"/>
                        <a:t> 회의 개최</a:t>
                      </a:r>
                      <a:endParaRPr lang="en-US" altLang="ko-KR" sz="1600" spc="-15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altLang="ko-KR" sz="1600" dirty="0" smtClean="0"/>
                        <a:t>      - CWG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baseline="0" dirty="0" smtClean="0"/>
                        <a:t>회의 결과 공유</a:t>
                      </a:r>
                      <a:endParaRPr lang="en-US" altLang="ko-KR" sz="16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~</a:t>
                      </a:r>
                      <a:r>
                        <a:rPr lang="en-US" altLang="ko-KR" sz="1600" spc="0" dirty="0" smtClean="0"/>
                        <a:t>2015.1.15</a:t>
                      </a:r>
                      <a:r>
                        <a:rPr lang="ko-KR" altLang="en-US" sz="1600" spc="0" dirty="0" smtClean="0"/>
                        <a:t> </a:t>
                      </a:r>
                      <a:r>
                        <a:rPr lang="en-US" altLang="ko-KR" sz="1600" spc="0" dirty="0" smtClean="0"/>
                        <a:t>: CWG </a:t>
                      </a:r>
                      <a:r>
                        <a:rPr lang="ko-KR" altLang="en-US" sz="1600" spc="0" dirty="0" smtClean="0"/>
                        <a:t>초기</a:t>
                      </a:r>
                      <a:endParaRPr lang="en-US" altLang="ko-KR" sz="1600" spc="0" dirty="0" smtClean="0"/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spc="0" dirty="0" smtClean="0"/>
                        <a:t>     </a:t>
                      </a:r>
                      <a:r>
                        <a:rPr lang="ko-KR" altLang="en-US" sz="1600" spc="0" dirty="0" smtClean="0"/>
                        <a:t> 보고서 검토 및 </a:t>
                      </a:r>
                      <a:r>
                        <a:rPr lang="en-US" altLang="ko-KR" sz="1600" spc="0" dirty="0" smtClean="0"/>
                        <a:t>WG </a:t>
                      </a:r>
                      <a:r>
                        <a:rPr lang="ko-KR" altLang="en-US" sz="1600" spc="0" dirty="0" smtClean="0"/>
                        <a:t>개최</a:t>
                      </a:r>
                      <a:endParaRPr lang="en-US" altLang="ko-KR" sz="1600" spc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147920">
                <a:tc>
                  <a:txBody>
                    <a:bodyPr/>
                    <a:lstStyle/>
                    <a:p>
                      <a:pPr marL="137160" marR="0" indent="-34290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spc="0" baseline="0" dirty="0" smtClean="0"/>
                        <a:t>2014.1.15~5</a:t>
                      </a:r>
                      <a:r>
                        <a:rPr lang="ko-KR" altLang="en-US" sz="1600" spc="0" baseline="0" dirty="0" smtClean="0"/>
                        <a:t>월</a:t>
                      </a:r>
                      <a:r>
                        <a:rPr lang="en-US" altLang="ko-KR" sz="1600" spc="0" baseline="0" dirty="0" smtClean="0"/>
                        <a:t> : IETF </a:t>
                      </a:r>
                      <a:r>
                        <a:rPr lang="ko-KR" altLang="en-US" sz="1600" spc="0" baseline="0" dirty="0" smtClean="0"/>
                        <a:t>최종 보고서 및 </a:t>
                      </a:r>
                      <a:r>
                        <a:rPr lang="en-US" altLang="ko-KR" sz="1600" spc="0" baseline="0" dirty="0" smtClean="0"/>
                        <a:t>ICG </a:t>
                      </a:r>
                      <a:r>
                        <a:rPr lang="ko-KR" altLang="en-US" sz="1600" spc="0" baseline="0" dirty="0" smtClean="0"/>
                        <a:t>초안 검토 및 </a:t>
                      </a:r>
                      <a:r>
                        <a:rPr lang="ko-KR" altLang="en-US" sz="1600" spc="0" dirty="0" smtClean="0"/>
                        <a:t>국내 의견</a:t>
                      </a:r>
                      <a:r>
                        <a:rPr lang="ko-KR" altLang="en-US" sz="1600" spc="0" baseline="0" dirty="0" smtClean="0"/>
                        <a:t> </a:t>
                      </a:r>
                      <a:r>
                        <a:rPr lang="ko-KR" altLang="en-US" sz="1600" spc="0" dirty="0" smtClean="0"/>
                        <a:t>수렴</a:t>
                      </a:r>
                      <a:r>
                        <a:rPr lang="en-US" altLang="ko-KR" sz="1600" spc="0" dirty="0" smtClean="0"/>
                        <a:t> (KIGA </a:t>
                      </a:r>
                      <a:r>
                        <a:rPr lang="ko-KR" altLang="en-US" sz="1600" spc="0" dirty="0" smtClean="0"/>
                        <a:t>및 </a:t>
                      </a:r>
                      <a:endParaRPr lang="en-US" altLang="ko-KR" sz="1600" spc="0" dirty="0" smtClean="0"/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600" spc="0" dirty="0" smtClean="0"/>
                        <a:t>  </a:t>
                      </a:r>
                      <a:r>
                        <a:rPr lang="ko-KR" altLang="en-US" sz="1600" spc="0" dirty="0" smtClean="0"/>
                        <a:t> 민간전문가 등</a:t>
                      </a:r>
                      <a:r>
                        <a:rPr lang="en-US" altLang="ko-KR" sz="1600" spc="0" dirty="0" smtClean="0"/>
                        <a:t>)</a:t>
                      </a:r>
                      <a:r>
                        <a:rPr lang="ko-KR" altLang="en-US" sz="1600" spc="0" dirty="0" smtClean="0"/>
                        <a:t> 실시</a:t>
                      </a:r>
                      <a:endParaRPr lang="en-US" altLang="ko-KR" sz="1600" spc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 smtClean="0"/>
                        <a:t>2014.1.15 ~ 5</a:t>
                      </a:r>
                      <a:r>
                        <a:rPr lang="ko-KR" altLang="en-US" sz="1600" dirty="0" smtClean="0"/>
                        <a:t>월 </a:t>
                      </a:r>
                      <a:r>
                        <a:rPr lang="en-US" altLang="ko-KR" sz="1600" dirty="0" smtClean="0"/>
                        <a:t>: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NRO </a:t>
                      </a:r>
                      <a:r>
                        <a:rPr lang="ko-KR" altLang="en-US" sz="1600" dirty="0" smtClean="0"/>
                        <a:t>최종</a:t>
                      </a:r>
                      <a:endParaRPr lang="en-US" altLang="ko-KR" sz="160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 smtClean="0"/>
                        <a:t>      </a:t>
                      </a:r>
                      <a:r>
                        <a:rPr lang="ko-KR" altLang="en-US" sz="1600" dirty="0" smtClean="0"/>
                        <a:t>보고서 및 </a:t>
                      </a:r>
                      <a:r>
                        <a:rPr lang="en-US" altLang="ko-KR" sz="1600" dirty="0" smtClean="0"/>
                        <a:t>ICG </a:t>
                      </a:r>
                      <a:r>
                        <a:rPr lang="ko-KR" altLang="en-US" sz="1600" dirty="0" smtClean="0"/>
                        <a:t>초안에 대한</a:t>
                      </a:r>
                      <a:endParaRPr lang="en-US" altLang="ko-KR" sz="160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 smtClean="0"/>
                        <a:t>     </a:t>
                      </a:r>
                      <a:r>
                        <a:rPr lang="ko-KR" altLang="en-US" sz="1600" dirty="0" smtClean="0"/>
                        <a:t> 국내 의견</a:t>
                      </a:r>
                      <a:r>
                        <a:rPr lang="ko-KR" altLang="en-US" sz="1600" baseline="0" dirty="0" smtClean="0"/>
                        <a:t> </a:t>
                      </a:r>
                      <a:r>
                        <a:rPr lang="ko-KR" altLang="en-US" sz="1600" spc="-150" dirty="0" smtClean="0"/>
                        <a:t>수렴</a:t>
                      </a:r>
                      <a:r>
                        <a:rPr lang="en-US" altLang="ko-KR" sz="1600" spc="-150" dirty="0" smtClean="0"/>
                        <a:t>(KIGA </a:t>
                      </a:r>
                      <a:r>
                        <a:rPr lang="ko-KR" altLang="en-US" sz="1600" spc="-150" dirty="0" smtClean="0"/>
                        <a:t>및  민간</a:t>
                      </a:r>
                      <a:endParaRPr lang="en-US" altLang="ko-KR" sz="1600" spc="-150" dirty="0" smtClean="0"/>
                    </a:p>
                    <a:p>
                      <a:pPr marL="0" indent="0" algn="just" fontAlgn="base">
                        <a:lnSpc>
                          <a:spcPct val="16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spc="-150" dirty="0" smtClean="0"/>
                        <a:t>            </a:t>
                      </a:r>
                      <a:r>
                        <a:rPr lang="ko-KR" altLang="en-US" sz="1600" spc="-150" dirty="0" smtClean="0"/>
                        <a:t>전문가 등</a:t>
                      </a:r>
                      <a:r>
                        <a:rPr lang="en-US" altLang="ko-KR" sz="1600" spc="-150" dirty="0" smtClean="0"/>
                        <a:t>)</a:t>
                      </a:r>
                      <a:r>
                        <a:rPr lang="ko-KR" altLang="en-US" sz="1600" spc="-150" dirty="0" smtClean="0"/>
                        <a:t> 실시</a:t>
                      </a:r>
                      <a:endParaRPr lang="en-US" altLang="ko-KR" sz="1600" spc="-15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600" dirty="0" smtClean="0"/>
                        <a:t>2015.1.15~5</a:t>
                      </a:r>
                      <a:r>
                        <a:rPr lang="ko-KR" altLang="en-US" sz="1600" dirty="0" smtClean="0"/>
                        <a:t>월</a:t>
                      </a:r>
                      <a:r>
                        <a:rPr lang="en-US" altLang="ko-KR" sz="1600" dirty="0" smtClean="0"/>
                        <a:t> : CWG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ko-KR" altLang="en-US" sz="1600" dirty="0" smtClean="0"/>
                        <a:t>최종보고서</a:t>
                      </a:r>
                      <a:r>
                        <a:rPr lang="ko-KR" altLang="en-US" sz="1600" baseline="0" dirty="0" smtClean="0"/>
                        <a:t> 및 </a:t>
                      </a:r>
                      <a:r>
                        <a:rPr lang="en-US" altLang="ko-KR" sz="1600" baseline="0" dirty="0" smtClean="0"/>
                        <a:t>ICG </a:t>
                      </a:r>
                      <a:r>
                        <a:rPr lang="ko-KR" altLang="en-US" sz="1600" baseline="0" dirty="0" smtClean="0"/>
                        <a:t>초안 검토 및 국내의견 수렴</a:t>
                      </a:r>
                      <a:r>
                        <a:rPr lang="en-US" altLang="ko-KR" sz="1600" baseline="0" dirty="0" smtClean="0"/>
                        <a:t>(KIGA </a:t>
                      </a:r>
                      <a:r>
                        <a:rPr lang="ko-KR" altLang="en-US" sz="1600" baseline="0" dirty="0" smtClean="0"/>
                        <a:t>및 </a:t>
                      </a:r>
                      <a:endParaRPr lang="en-US" altLang="ko-KR" sz="16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600" baseline="0" dirty="0" smtClean="0"/>
                        <a:t>       </a:t>
                      </a:r>
                      <a:r>
                        <a:rPr lang="ko-KR" altLang="en-US" sz="1600" baseline="0" dirty="0" smtClean="0"/>
                        <a:t>민간전문가 등</a:t>
                      </a:r>
                      <a:r>
                        <a:rPr lang="en-US" altLang="ko-KR" sz="1600" baseline="0" dirty="0" smtClean="0"/>
                        <a:t>) </a:t>
                      </a:r>
                      <a:r>
                        <a:rPr lang="ko-KR" altLang="en-US" sz="1600" baseline="0" dirty="0" smtClean="0"/>
                        <a:t>실시</a:t>
                      </a:r>
                      <a:endParaRPr lang="en-US" altLang="ko-KR" sz="1600" baseline="0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2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357485"/>
            <a:ext cx="838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[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참고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] IANA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이양 타임라인</a:t>
            </a:r>
            <a:endParaRPr lang="ko-KR" altLang="en-US" sz="2800" dirty="0"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5441" y="3405674"/>
            <a:ext cx="3708413" cy="33344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917" y="1217423"/>
            <a:ext cx="4865027" cy="3003665"/>
          </a:xfrm>
          <a:prstGeom prst="rect">
            <a:avLst/>
          </a:prstGeom>
        </p:spPr>
      </p:pic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:p14="http://schemas.microsoft.com/office/powerpoint/2010/main" val="1126064003"/>
              </p:ext>
            </p:extLst>
          </p:nvPr>
        </p:nvGraphicFramePr>
        <p:xfrm>
          <a:off x="7644197" y="278209"/>
          <a:ext cx="1224136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4283968" y="620688"/>
            <a:ext cx="3282252" cy="21703"/>
          </a:xfrm>
          <a:prstGeom prst="line">
            <a:avLst/>
          </a:prstGeom>
          <a:ln>
            <a:solidFill>
              <a:schemeClr val="accent2"/>
            </a:solidFill>
            <a:prstDash val="sysDot"/>
            <a:headEnd type="none"/>
            <a:tailEnd type="triangle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 rot="18900000">
            <a:off x="7780895" y="116632"/>
            <a:ext cx="1061095" cy="10515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4138" y="249976"/>
            <a:ext cx="1188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/>
              <a:t>2015.9.30</a:t>
            </a:r>
          </a:p>
          <a:p>
            <a:pPr algn="ctr"/>
            <a:r>
              <a:rPr lang="en-US" altLang="ko-KR" sz="1500" smtClean="0"/>
              <a:t>IANA </a:t>
            </a:r>
          </a:p>
          <a:p>
            <a:pPr algn="ctr"/>
            <a:r>
              <a:rPr lang="ko-KR" altLang="en-US" sz="1500" smtClean="0"/>
              <a:t>계약 종료</a:t>
            </a:r>
            <a:endParaRPr lang="ko-KR" altLang="en-US" sz="1500"/>
          </a:p>
        </p:txBody>
      </p:sp>
      <p:sp>
        <p:nvSpPr>
          <p:cNvPr id="21" name="TextBox 20"/>
          <p:cNvSpPr txBox="1"/>
          <p:nvPr/>
        </p:nvSpPr>
        <p:spPr>
          <a:xfrm>
            <a:off x="98090" y="4312716"/>
            <a:ext cx="4905510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ko-KR" altLang="en-US" dirty="0" smtClean="0"/>
              <a:t>현재</a:t>
            </a:r>
            <a:r>
              <a:rPr lang="en-US" altLang="ko-KR" dirty="0" smtClean="0"/>
              <a:t>~’15.1.15 </a:t>
            </a:r>
            <a:r>
              <a:rPr lang="ko-KR" altLang="en-US" dirty="0" smtClean="0"/>
              <a:t>커뮤니티 별 제안서 작성</a:t>
            </a:r>
            <a:endParaRPr lang="en-US" altLang="ko-KR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 smtClean="0"/>
              <a:t>2.1~2.27 </a:t>
            </a:r>
            <a:r>
              <a:rPr lang="ko-KR" altLang="en-US" dirty="0" smtClean="0"/>
              <a:t>조정그룹의 커뮤니티 제안서 조정</a:t>
            </a:r>
            <a:endParaRPr lang="en-US" altLang="ko-KR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 smtClean="0"/>
              <a:t>3.1~5.29 </a:t>
            </a:r>
            <a:r>
              <a:rPr lang="ko-KR" altLang="en-US" dirty="0" smtClean="0"/>
              <a:t>커뮤니티</a:t>
            </a:r>
            <a:r>
              <a:rPr lang="en-US" altLang="ko-KR" dirty="0" smtClean="0"/>
              <a:t>&amp;NTIA </a:t>
            </a:r>
            <a:r>
              <a:rPr lang="ko-KR" altLang="en-US" dirty="0" smtClean="0"/>
              <a:t>제안서 검토 및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       조정그룹의 </a:t>
            </a:r>
            <a:r>
              <a:rPr lang="ko-KR" altLang="en-US" dirty="0"/>
              <a:t>최종 제안서 작성</a:t>
            </a:r>
            <a:endParaRPr lang="en-US" altLang="ko-KR" dirty="0"/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 smtClean="0"/>
              <a:t>~6.26 </a:t>
            </a:r>
            <a:r>
              <a:rPr lang="ko-KR" altLang="en-US" dirty="0" smtClean="0"/>
              <a:t>새로운 모델 테스트</a:t>
            </a:r>
            <a:endParaRPr lang="en-US" altLang="ko-KR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altLang="ko-KR" dirty="0" smtClean="0"/>
              <a:t>6.1~9.30 NTIA </a:t>
            </a:r>
            <a:r>
              <a:rPr lang="ko-KR" altLang="en-US" dirty="0" smtClean="0"/>
              <a:t>평가 및 승인</a:t>
            </a:r>
            <a:endParaRPr lang="en-US" altLang="ko-KR" dirty="0" smtClean="0"/>
          </a:p>
          <a:p>
            <a:pPr marL="457200" indent="-457200">
              <a:buFont typeface="+mj-ea"/>
              <a:buAutoNum type="circleNumDbPlain"/>
            </a:pPr>
            <a:endParaRPr lang="en-US" altLang="ko-KR" sz="1000" dirty="0" smtClean="0"/>
          </a:p>
          <a:p>
            <a:r>
              <a:rPr lang="en-US" altLang="ko-KR" sz="1500" dirty="0" smtClean="0"/>
              <a:t>  * </a:t>
            </a:r>
            <a:r>
              <a:rPr lang="ko-KR" altLang="en-US" sz="1500" dirty="0" smtClean="0"/>
              <a:t>필요 시 타임라인 수정 가능</a:t>
            </a:r>
            <a:endParaRPr lang="en-US" altLang="ko-KR" sz="1500" dirty="0" smtClean="0"/>
          </a:p>
          <a:p>
            <a:r>
              <a:rPr lang="en-US" altLang="ko-KR" dirty="0" smtClean="0"/>
              <a:t>                 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0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4759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나눔바른고딕" pitchFamily="50" charset="-127"/>
                <a:ea typeface="나눔바른고딕" pitchFamily="50" charset="-127"/>
              </a:rPr>
              <a:t>감사합니다</a:t>
            </a:r>
            <a:r>
              <a:rPr lang="en-US" altLang="ko-KR" sz="3600" dirty="0" smtClean="0">
                <a:latin typeface="나눔바른고딕" pitchFamily="50" charset="-127"/>
                <a:ea typeface="나눔바른고딕" pitchFamily="50" charset="-127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80865" y="1531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latin typeface="나눔바른고딕" pitchFamily="50" charset="-127"/>
                <a:ea typeface="나눔바른고딕" pitchFamily="50" charset="-127"/>
              </a:rPr>
              <a:t>IANA </a:t>
            </a:r>
            <a:r>
              <a:rPr lang="ko-KR" altLang="en-US" sz="4400" dirty="0" smtClean="0">
                <a:latin typeface="나눔바른고딕" pitchFamily="50" charset="-127"/>
                <a:ea typeface="나눔바른고딕" pitchFamily="50" charset="-127"/>
              </a:rPr>
              <a:t>관리권 체계도</a:t>
            </a:r>
            <a:endParaRPr lang="en-US" altLang="ko-KR" sz="4400" dirty="0" smtClean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272449448" descr="EMB000003e4bd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557963" cy="4440238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8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39552" y="26253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3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월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14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일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</a:p>
          <a:p>
            <a:r>
              <a:rPr lang="en-US" altLang="ko-KR" sz="2800" dirty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美 정부의 </a:t>
            </a:r>
            <a:r>
              <a:rPr lang="en-US" altLang="ko-KR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IANA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관리권 이양 발표</a:t>
            </a:r>
            <a:endParaRPr lang="ko-KR" altLang="en-US" sz="2800" b="1" dirty="0">
              <a:solidFill>
                <a:schemeClr val="accent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1.</a:t>
            </a:r>
            <a:endParaRPr lang="ko-KR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43508" y="1373862"/>
            <a:ext cx="92530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개요</a:t>
            </a:r>
            <a:r>
              <a:rPr lang="en-US" altLang="ko-KR" sz="2000" b="1" dirty="0"/>
              <a:t>)</a:t>
            </a:r>
            <a:r>
              <a:rPr lang="en-US" altLang="ko-KR" sz="2000" b="1" dirty="0" smtClean="0"/>
              <a:t> </a:t>
            </a:r>
            <a:r>
              <a:rPr lang="ko-KR" altLang="en-US" sz="2000" dirty="0" smtClean="0"/>
              <a:t>美 </a:t>
            </a:r>
            <a:r>
              <a:rPr lang="ko-KR" altLang="en-US" sz="2000" dirty="0" err="1" smtClean="0"/>
              <a:t>상무부</a:t>
            </a:r>
            <a:r>
              <a:rPr lang="ko-KR" altLang="en-US" sz="2000" dirty="0" smtClean="0"/>
              <a:t> 산하 정보통신청</a:t>
            </a:r>
            <a:r>
              <a:rPr lang="en-US" altLang="ko-KR" sz="2000" dirty="0" smtClean="0"/>
              <a:t>(NTIA)</a:t>
            </a:r>
            <a:r>
              <a:rPr lang="ko-KR" altLang="en-US" sz="2000" dirty="0" smtClean="0"/>
              <a:t>은 그간 유지해왔던 </a:t>
            </a:r>
            <a:r>
              <a:rPr lang="en-US" altLang="ko-KR" sz="2000" dirty="0" smtClean="0"/>
              <a:t>‘IANA </a:t>
            </a:r>
            <a:r>
              <a:rPr lang="ko-KR" altLang="en-US" sz="2000" dirty="0" smtClean="0"/>
              <a:t>관리권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의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</a:t>
            </a:r>
            <a:r>
              <a:rPr lang="ko-KR" altLang="en-US" sz="2000" dirty="0" smtClean="0"/>
              <a:t>민간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글로벌 다수이해관계자로 구성된 커뮤니티</a:t>
            </a:r>
            <a:r>
              <a:rPr lang="en-US" altLang="ko-KR" sz="2000" dirty="0" smtClean="0"/>
              <a:t>) </a:t>
            </a:r>
            <a:r>
              <a:rPr lang="ko-KR" altLang="en-US" sz="2000" dirty="0" smtClean="0"/>
              <a:t>이양계획을 발표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endParaRPr lang="en-US" altLang="ko-KR" sz="1000" dirty="0"/>
          </a:p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주요내용</a:t>
            </a:r>
            <a:r>
              <a:rPr lang="en-US" altLang="ko-KR" sz="2000" b="1" dirty="0" smtClean="0"/>
              <a:t>)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en-US" altLang="ko-KR" sz="2000" dirty="0" smtClean="0"/>
              <a:t>ICANN</a:t>
            </a:r>
            <a:r>
              <a:rPr lang="ko-KR" altLang="en-US" sz="2000" dirty="0" smtClean="0"/>
              <a:t>의 역할은 </a:t>
            </a:r>
            <a:r>
              <a:rPr lang="ko-KR" altLang="en-US" sz="2000" dirty="0" smtClean="0">
                <a:solidFill>
                  <a:schemeClr val="accent2"/>
                </a:solidFill>
              </a:rPr>
              <a:t>논의진행자</a:t>
            </a:r>
            <a:r>
              <a:rPr lang="en-US" altLang="ko-KR" sz="2000" dirty="0" smtClean="0">
                <a:solidFill>
                  <a:schemeClr val="accent2"/>
                </a:solidFill>
              </a:rPr>
              <a:t>(convener &amp; facilitator)</a:t>
            </a:r>
            <a:r>
              <a:rPr lang="ko-KR" altLang="en-US" sz="2000" dirty="0" smtClean="0"/>
              <a:t>로 한정</a:t>
            </a:r>
            <a:endParaRPr lang="en-US" altLang="ko-KR" sz="2000" dirty="0" smtClean="0"/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ko-KR" altLang="en-US" sz="2000" dirty="0" smtClean="0"/>
              <a:t>이양계획은 </a:t>
            </a:r>
            <a:r>
              <a:rPr lang="en-US" altLang="ko-KR" sz="2000" dirty="0" smtClean="0"/>
              <a:t>ICANN</a:t>
            </a:r>
            <a:r>
              <a:rPr lang="ko-KR" altLang="en-US" sz="2000" dirty="0" smtClean="0"/>
              <a:t>이 전세계 이해관계자들을 소집하여 진행하되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이들의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</a:t>
            </a:r>
            <a:r>
              <a:rPr lang="ko-KR" altLang="en-US" sz="2000" dirty="0" smtClean="0"/>
              <a:t>폭넓은 지지와 아래의 </a:t>
            </a:r>
            <a:r>
              <a:rPr lang="en-US" altLang="ko-KR" sz="2000" dirty="0" smtClean="0">
                <a:solidFill>
                  <a:schemeClr val="accent2"/>
                </a:solidFill>
              </a:rPr>
              <a:t>4</a:t>
            </a:r>
            <a:r>
              <a:rPr lang="ko-KR" altLang="en-US" sz="2000" dirty="0" smtClean="0">
                <a:solidFill>
                  <a:schemeClr val="accent2"/>
                </a:solidFill>
              </a:rPr>
              <a:t>대 원칙</a:t>
            </a:r>
            <a:r>
              <a:rPr lang="ko-KR" altLang="en-US" sz="2000" dirty="0" smtClean="0"/>
              <a:t>에</a:t>
            </a:r>
            <a:r>
              <a:rPr lang="ko-KR" altLang="en-US" sz="2000" dirty="0" smtClean="0">
                <a:solidFill>
                  <a:schemeClr val="accent2"/>
                </a:solidFill>
              </a:rPr>
              <a:t> </a:t>
            </a:r>
            <a:r>
              <a:rPr lang="ko-KR" altLang="en-US" sz="2000" dirty="0" smtClean="0"/>
              <a:t>따라 추진</a:t>
            </a:r>
            <a:endParaRPr lang="en-US" altLang="ko-KR" sz="2000" dirty="0"/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err="1" smtClean="0">
                <a:solidFill>
                  <a:schemeClr val="accent2"/>
                </a:solidFill>
              </a:rPr>
              <a:t>멀티스테이크홀더</a:t>
            </a:r>
            <a:r>
              <a:rPr lang="ko-KR" altLang="en-US" sz="2000" dirty="0" smtClean="0">
                <a:solidFill>
                  <a:schemeClr val="accent2"/>
                </a:solidFill>
              </a:rPr>
              <a:t> 지지 강화</a:t>
            </a:r>
            <a:r>
              <a:rPr lang="en-US" altLang="ko-KR" sz="2000" dirty="0">
                <a:solidFill>
                  <a:schemeClr val="accent2"/>
                </a:solidFill>
              </a:rPr>
              <a:t> </a:t>
            </a:r>
            <a:r>
              <a:rPr lang="en-US" altLang="ko-KR" sz="1600" dirty="0" smtClean="0"/>
              <a:t>Support and enhance the </a:t>
            </a:r>
            <a:r>
              <a:rPr lang="en-US" altLang="ko-KR" sz="1600" dirty="0" err="1" smtClean="0"/>
              <a:t>multistakeholder</a:t>
            </a:r>
            <a:r>
              <a:rPr lang="en-US" altLang="ko-KR" sz="1600" dirty="0" smtClean="0"/>
              <a:t> model</a:t>
            </a:r>
          </a:p>
          <a:p>
            <a:pPr marL="800100" lvl="1" indent="-342900">
              <a:lnSpc>
                <a:spcPts val="3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schemeClr val="accent2"/>
                </a:solidFill>
              </a:rPr>
              <a:t>인터넷 </a:t>
            </a:r>
            <a:r>
              <a:rPr lang="en-US" altLang="ko-KR" sz="2000" dirty="0" smtClean="0">
                <a:solidFill>
                  <a:schemeClr val="accent2"/>
                </a:solidFill>
              </a:rPr>
              <a:t>DNS</a:t>
            </a:r>
            <a:r>
              <a:rPr lang="ko-KR" altLang="en-US" sz="2000" dirty="0" smtClean="0">
                <a:solidFill>
                  <a:schemeClr val="accent2"/>
                </a:solidFill>
              </a:rPr>
              <a:t>의 보안∙탄력성∙안정성 </a:t>
            </a:r>
            <a:endParaRPr lang="en-US" altLang="ko-KR" sz="2000" dirty="0">
              <a:solidFill>
                <a:schemeClr val="accent2"/>
              </a:solidFill>
            </a:endParaRPr>
          </a:p>
          <a:p>
            <a:pPr lvl="1">
              <a:lnSpc>
                <a:spcPts val="3000"/>
              </a:lnSpc>
            </a:pPr>
            <a:r>
              <a:rPr lang="en-US" altLang="ko-KR" sz="2000" dirty="0" smtClean="0">
                <a:solidFill>
                  <a:schemeClr val="accent2"/>
                </a:solidFill>
              </a:rPr>
              <a:t>      </a:t>
            </a:r>
            <a:r>
              <a:rPr lang="en-US" altLang="ko-KR" sz="1600" dirty="0" smtClean="0"/>
              <a:t>Maintain the security, stability, and resiliency of the Internet DNS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schemeClr val="accent2"/>
                </a:solidFill>
              </a:rPr>
              <a:t>IANA </a:t>
            </a:r>
            <a:r>
              <a:rPr lang="ko-KR" altLang="en-US" sz="2000" dirty="0" smtClean="0">
                <a:solidFill>
                  <a:schemeClr val="accent2"/>
                </a:solidFill>
              </a:rPr>
              <a:t>서비스 파트너와 고객요구에 부응</a:t>
            </a:r>
            <a:endParaRPr lang="en-US" altLang="ko-KR" sz="2000" dirty="0">
              <a:solidFill>
                <a:schemeClr val="accent2"/>
              </a:solidFill>
            </a:endParaRPr>
          </a:p>
          <a:p>
            <a:pPr lvl="1">
              <a:lnSpc>
                <a:spcPts val="3000"/>
              </a:lnSpc>
            </a:pPr>
            <a:r>
              <a:rPr lang="en-US" altLang="ko-KR" sz="2000" b="1" dirty="0">
                <a:solidFill>
                  <a:schemeClr val="accent2"/>
                </a:solidFill>
              </a:rPr>
              <a:t> </a:t>
            </a:r>
            <a:r>
              <a:rPr lang="en-US" altLang="ko-KR" sz="2000" b="1" dirty="0" smtClean="0">
                <a:solidFill>
                  <a:schemeClr val="accent2"/>
                </a:solidFill>
              </a:rPr>
              <a:t>     </a:t>
            </a:r>
            <a:r>
              <a:rPr lang="en-US" altLang="ko-KR" sz="1600" dirty="0" smtClean="0"/>
              <a:t>Meet the needs and expectation of the global customers and partners of the IANA services</a:t>
            </a:r>
          </a:p>
          <a:p>
            <a:pPr marL="800100" lvl="1" indent="-342900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schemeClr val="accent2"/>
                </a:solidFill>
              </a:rPr>
              <a:t>인터넷 개방성 유지 </a:t>
            </a:r>
            <a:r>
              <a:rPr lang="en-US" altLang="ko-KR" sz="1600" dirty="0" smtClean="0"/>
              <a:t>Maintain the openness of the Internet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ko-KR" altLang="en-US" sz="2000" dirty="0" smtClean="0"/>
              <a:t>정부 주도 혹은 정부간 기구로의 이양은 금지</a:t>
            </a:r>
            <a:endParaRPr lang="en-US" altLang="ko-KR" sz="20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48326"/>
              </p:ext>
            </p:extLst>
          </p:nvPr>
        </p:nvGraphicFramePr>
        <p:xfrm>
          <a:off x="463327" y="980728"/>
          <a:ext cx="8208912" cy="4026781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64071"/>
                <a:gridCol w="1120105"/>
                <a:gridCol w="1512168"/>
                <a:gridCol w="1656184"/>
                <a:gridCol w="1728192"/>
                <a:gridCol w="1728192"/>
              </a:tblGrid>
              <a:tr h="552061">
                <a:tc rowSpan="3"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기능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개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정책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IANA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이행 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(Implementation)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289560">
                <a:tc gridSpan="2"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개발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운영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책임성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(Accountability)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28956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현재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미래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47"/>
                    </a:solidFill>
                  </a:tcPr>
                </a:tc>
              </a:tr>
              <a:tr h="55206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300" dirty="0" smtClean="0">
                          <a:solidFill>
                            <a:schemeClr val="tx1"/>
                          </a:solidFill>
                        </a:rPr>
                        <a:t>프로토콜 </a:t>
                      </a:r>
                      <a:r>
                        <a:rPr lang="ko-KR" altLang="en-US" sz="1600" spc="-300" dirty="0" err="1" smtClean="0">
                          <a:solidFill>
                            <a:schemeClr val="tx1"/>
                          </a:solidFill>
                        </a:rPr>
                        <a:t>파라미터</a:t>
                      </a:r>
                      <a:endParaRPr lang="ko-KR" altLang="en-US" sz="1600" spc="-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IETF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ICANN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IAB,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미국정부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논의를 통한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이양 계획 수립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447"/>
                    </a:solidFill>
                  </a:tcPr>
                </a:tc>
              </a:tr>
              <a:tr h="55206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IP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주소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ASO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(NRO)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RIRs,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미국정부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5206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도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메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인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300" dirty="0" smtClean="0">
                          <a:solidFill>
                            <a:schemeClr val="tx1"/>
                          </a:solidFill>
                        </a:rPr>
                        <a:t>일반최상위도메인</a:t>
                      </a:r>
                      <a:endParaRPr lang="en-US" altLang="ko-KR" sz="1600" spc="-3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</a:rPr>
                        <a:t>gTLD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GNSO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ICANN,</a:t>
                      </a:r>
                    </a:p>
                    <a:p>
                      <a:pPr algn="ctr" latinLnBrk="1"/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베리사인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Root Operators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err="1" smtClean="0">
                          <a:solidFill>
                            <a:schemeClr val="tx1"/>
                          </a:solidFill>
                        </a:rPr>
                        <a:t>gTLD</a:t>
                      </a:r>
                      <a:r>
                        <a:rPr lang="en-US" altLang="ko-KR" sz="1600" spc="-1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spc="-150" dirty="0" err="1" smtClean="0">
                          <a:solidFill>
                            <a:schemeClr val="tx1"/>
                          </a:solidFill>
                        </a:rPr>
                        <a:t>레지스트리</a:t>
                      </a:r>
                      <a:r>
                        <a:rPr lang="en-US" altLang="ko-KR" sz="1600" spc="-15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GNSO,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미국정부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300" dirty="0" smtClean="0">
                          <a:solidFill>
                            <a:schemeClr val="tx1"/>
                          </a:solidFill>
                        </a:rPr>
                        <a:t>국가최상위도메인</a:t>
                      </a:r>
                      <a:endParaRPr lang="en-US" altLang="ko-KR" sz="1600" spc="-3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</a:rPr>
                        <a:t>ccTLD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ccTLDs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en-US" altLang="ko-KR" sz="1600" dirty="0" err="1" smtClean="0"/>
                        <a:t>ccNSO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</a:rPr>
                        <a:t>ccTLDs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</a:rPr>
                        <a:t>ccNSO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미국정부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7667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 </a:t>
            </a:r>
            <a:r>
              <a:rPr lang="ko-KR" altLang="en-US" sz="2000" b="1" dirty="0" smtClean="0"/>
              <a:t>現 </a:t>
            </a:r>
            <a:r>
              <a:rPr lang="en-US" altLang="ko-KR" sz="2000" b="1" dirty="0" smtClean="0"/>
              <a:t>IANA </a:t>
            </a:r>
            <a:r>
              <a:rPr lang="ko-KR" altLang="en-US" sz="2000" b="1" dirty="0" smtClean="0"/>
              <a:t>기능별 개발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운영 및 책임성 주체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15719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IANA </a:t>
            </a:r>
            <a:r>
              <a:rPr lang="ko-KR" altLang="en-US" dirty="0" smtClean="0"/>
              <a:t>기능 이양의 핵심이슈는 </a:t>
            </a:r>
            <a:r>
              <a:rPr lang="en-US" altLang="ko-KR" dirty="0" smtClean="0"/>
              <a:t>IANA </a:t>
            </a:r>
            <a:r>
              <a:rPr lang="ko-KR" altLang="en-US" dirty="0" smtClean="0"/>
              <a:t>기능 이행 책임성</a:t>
            </a:r>
            <a:r>
              <a:rPr lang="en-US" altLang="ko-KR" dirty="0" smtClean="0"/>
              <a:t>(Accountability)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글로벌 </a:t>
            </a:r>
            <a:r>
              <a:rPr lang="ko-KR" altLang="en-US" dirty="0" err="1" smtClean="0"/>
              <a:t>멀티스테이크홀더</a:t>
            </a:r>
            <a:r>
              <a:rPr lang="ko-KR" altLang="en-US" dirty="0" smtClean="0"/>
              <a:t> 커뮤니티로 이양하는 </a:t>
            </a:r>
            <a:r>
              <a:rPr lang="ko-KR" altLang="en-US" dirty="0" smtClean="0"/>
              <a:t>것임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84956"/>
              </p:ext>
            </p:extLst>
          </p:nvPr>
        </p:nvGraphicFramePr>
        <p:xfrm>
          <a:off x="395536" y="5856793"/>
          <a:ext cx="842493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35567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</a:rPr>
                        <a:t>* ASO :  IP</a:t>
                      </a:r>
                      <a:r>
                        <a:rPr lang="ko-KR" altLang="en-US" sz="1500" b="0" dirty="0" smtClean="0">
                          <a:solidFill>
                            <a:schemeClr val="tx1"/>
                          </a:solidFill>
                        </a:rPr>
                        <a:t>주소 정책개발지원기구</a:t>
                      </a:r>
                      <a:endParaRPr lang="en-US" altLang="ko-KR" sz="15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ko-KR" sz="1500" b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- 2004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년 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ICANN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과 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NRO(IP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주소 국제정책기구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, RIR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협의체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가 체결한 </a:t>
                      </a:r>
                      <a:r>
                        <a:rPr lang="en-US" altLang="ko-KR" sz="1500" b="0" spc="-150" dirty="0" err="1" smtClean="0">
                          <a:solidFill>
                            <a:schemeClr val="tx1"/>
                          </a:solidFill>
                        </a:rPr>
                        <a:t>MoU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에 따라 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NRO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이사가 </a:t>
                      </a:r>
                      <a:r>
                        <a:rPr lang="en-US" altLang="ko-KR" sz="1500" b="0" spc="-150" dirty="0" smtClean="0">
                          <a:solidFill>
                            <a:schemeClr val="tx1"/>
                          </a:solidFill>
                        </a:rPr>
                        <a:t>ASO</a:t>
                      </a:r>
                      <a:r>
                        <a:rPr lang="ko-KR" altLang="en-US" sz="1500" b="0" spc="-150" dirty="0" smtClean="0">
                          <a:solidFill>
                            <a:schemeClr val="tx1"/>
                          </a:solidFill>
                        </a:rPr>
                        <a:t>이사 역할 대행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2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596" y="27463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7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월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18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일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,</a:t>
            </a:r>
          </a:p>
          <a:p>
            <a:r>
              <a:rPr lang="en-US" altLang="ko-KR" sz="2800" b="1" dirty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ICG(IANA </a:t>
            </a:r>
            <a:r>
              <a:rPr lang="en-US" altLang="ko-KR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Coordination Group)</a:t>
            </a:r>
            <a:r>
              <a:rPr lang="ko-KR" altLang="en-US" sz="2800" b="1" dirty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구성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800" b="1" dirty="0">
              <a:solidFill>
                <a:schemeClr val="accent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2.</a:t>
            </a:r>
            <a:endParaRPr lang="ko-KR" altLang="en-US" sz="6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20631"/>
            <a:ext cx="4032448" cy="3012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08" y="1373862"/>
            <a:ext cx="9109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개요</a:t>
            </a:r>
            <a:r>
              <a:rPr lang="en-US" altLang="ko-KR" sz="2000" b="1" dirty="0" smtClean="0"/>
              <a:t>) </a:t>
            </a:r>
            <a:r>
              <a:rPr lang="en-US" altLang="ko-KR" sz="2000" dirty="0" smtClean="0"/>
              <a:t>ICANN</a:t>
            </a:r>
            <a:r>
              <a:rPr lang="ko-KR" altLang="en-US" sz="2000" dirty="0" smtClean="0"/>
              <a:t>은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관리권 이양계획 논의를 위해 글로벌 다수이해관계자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</a:t>
            </a:r>
            <a:r>
              <a:rPr lang="ko-KR" altLang="en-US" sz="2000" dirty="0" smtClean="0"/>
              <a:t>커뮤니티 대표로 구성된 조정그룹</a:t>
            </a:r>
            <a:r>
              <a:rPr lang="en-US" altLang="ko-KR" sz="2000" dirty="0" smtClean="0"/>
              <a:t>(ICG)</a:t>
            </a:r>
            <a:r>
              <a:rPr lang="ko-KR" altLang="en-US" sz="2000" dirty="0" smtClean="0"/>
              <a:t>를 구성</a:t>
            </a:r>
            <a:endParaRPr lang="en-US" altLang="ko-KR" sz="2000" dirty="0" smtClean="0"/>
          </a:p>
          <a:p>
            <a:endParaRPr lang="en-US" altLang="ko-KR" sz="1500" dirty="0"/>
          </a:p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주요내용</a:t>
            </a:r>
            <a:r>
              <a:rPr lang="en-US" altLang="ko-KR" sz="2000" b="1" dirty="0" smtClean="0"/>
              <a:t>) </a:t>
            </a:r>
            <a:r>
              <a:rPr lang="ko-KR" altLang="en-US" sz="2000" dirty="0" smtClean="0"/>
              <a:t>조정그룹</a:t>
            </a:r>
            <a:r>
              <a:rPr lang="en-US" altLang="ko-KR" sz="2000" dirty="0" smtClean="0"/>
              <a:t>(ICG)</a:t>
            </a:r>
            <a:r>
              <a:rPr lang="ko-KR" altLang="en-US" sz="2000" dirty="0" smtClean="0"/>
              <a:t>은 </a:t>
            </a:r>
            <a:r>
              <a:rPr lang="en-US" altLang="ko-KR" sz="2000" dirty="0" smtClean="0"/>
              <a:t>13</a:t>
            </a:r>
            <a:r>
              <a:rPr lang="ko-KR" altLang="en-US" sz="2000" dirty="0" smtClean="0"/>
              <a:t>개 커뮤니티에서 선발한 대표 </a:t>
            </a:r>
            <a:r>
              <a:rPr lang="en-US" altLang="ko-KR" sz="2000" dirty="0" smtClean="0"/>
              <a:t>30</a:t>
            </a:r>
            <a:r>
              <a:rPr lang="ko-KR" altLang="en-US" sz="2000" dirty="0" smtClean="0"/>
              <a:t>인</a:t>
            </a:r>
            <a:r>
              <a:rPr lang="en-US" altLang="ko-KR" sz="2000" dirty="0" smtClean="0"/>
              <a:t>(+</a:t>
            </a:r>
            <a:r>
              <a:rPr lang="ko-KR" altLang="en-US" sz="2000" dirty="0" err="1" smtClean="0"/>
              <a:t>리에종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인</a:t>
            </a:r>
            <a:r>
              <a:rPr lang="en-US" altLang="ko-KR" sz="2000" dirty="0" smtClean="0"/>
              <a:t>)</a:t>
            </a:r>
          </a:p>
          <a:p>
            <a:pPr>
              <a:lnSpc>
                <a:spcPts val="3000"/>
              </a:lnSpc>
            </a:pPr>
            <a:r>
              <a:rPr lang="ko-KR" altLang="en-US" sz="2000" dirty="0" smtClean="0"/>
              <a:t>                           </a:t>
            </a:r>
            <a:r>
              <a:rPr lang="ko-KR" altLang="en-US" sz="2000" dirty="0" err="1" smtClean="0"/>
              <a:t>으로</a:t>
            </a:r>
            <a:r>
              <a:rPr lang="ko-KR" altLang="en-US" sz="2000" dirty="0" smtClean="0"/>
              <a:t> 구성되었으며</a:t>
            </a:r>
            <a:r>
              <a:rPr lang="en-US" altLang="ko-KR" sz="2000" dirty="0" smtClean="0"/>
              <a:t>, 2015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9</a:t>
            </a:r>
            <a:r>
              <a:rPr lang="ko-KR" altLang="en-US" sz="2000" dirty="0" smtClean="0"/>
              <a:t>월까지 글로벌 합의에 기반한 이양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</a:t>
            </a:r>
            <a:r>
              <a:rPr lang="ko-KR" altLang="en-US" sz="2000" dirty="0" smtClean="0"/>
              <a:t>계획을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수립하여 美 정부에 제출하는 것을 목표로 함 </a:t>
            </a:r>
            <a:endParaRPr lang="en-US" altLang="ko-KR" sz="2000" dirty="0" smtClean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51232"/>
              </p:ext>
            </p:extLst>
          </p:nvPr>
        </p:nvGraphicFramePr>
        <p:xfrm>
          <a:off x="4391980" y="3639825"/>
          <a:ext cx="4608512" cy="2998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3672408"/>
              </a:tblGrid>
              <a:tr h="40391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/>
                        <a:t>조정그룹 헌장 주요내용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47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미션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IANA </a:t>
                      </a:r>
                      <a:r>
                        <a:rPr lang="ko-KR" altLang="en-US" sz="1200" dirty="0" smtClean="0"/>
                        <a:t>이양 계획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안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ko-KR" altLang="en-US" sz="1200" dirty="0" smtClean="0"/>
                        <a:t>작성을 위한 논의 </a:t>
                      </a:r>
                      <a:r>
                        <a:rPr lang="ko-KR" altLang="en-US" sz="1200" dirty="0" err="1" smtClean="0"/>
                        <a:t>조정자</a:t>
                      </a:r>
                      <a:r>
                        <a:rPr lang="en-US" altLang="ko-KR" sz="1200" dirty="0" smtClean="0"/>
                        <a:t>(coordinator)</a:t>
                      </a:r>
                      <a:r>
                        <a:rPr lang="ko-KR" altLang="en-US" sz="1200" dirty="0" smtClean="0"/>
                        <a:t>역할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47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결과물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美 정부</a:t>
                      </a:r>
                      <a:r>
                        <a:rPr lang="en-US" altLang="ko-KR" sz="1200" dirty="0" smtClean="0"/>
                        <a:t>(NTIA</a:t>
                      </a:r>
                      <a:r>
                        <a:rPr lang="en-US" altLang="ko-KR" sz="1200" baseline="0" dirty="0" smtClean="0"/>
                        <a:t>) </a:t>
                      </a:r>
                      <a:r>
                        <a:rPr lang="ko-KR" altLang="en-US" sz="1200" baseline="0" dirty="0" smtClean="0"/>
                        <a:t>제출용 </a:t>
                      </a:r>
                      <a:r>
                        <a:rPr lang="en-US" altLang="ko-KR" sz="1200" baseline="0" dirty="0" smtClean="0"/>
                        <a:t>IANA </a:t>
                      </a:r>
                      <a:r>
                        <a:rPr lang="ko-KR" altLang="en-US" sz="1200" baseline="0" dirty="0" smtClean="0"/>
                        <a:t>이양 계획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안</a:t>
                      </a:r>
                      <a:r>
                        <a:rPr lang="en-US" altLang="ko-KR" sz="1200" baseline="0" dirty="0" smtClean="0"/>
                        <a:t>) </a:t>
                      </a:r>
                      <a:r>
                        <a:rPr lang="ko-KR" altLang="en-US" sz="1200" baseline="0" dirty="0" smtClean="0"/>
                        <a:t>마련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5108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주요업무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200" spc="-150" baseline="0" dirty="0" smtClean="0"/>
                        <a:t>IANA </a:t>
                      </a:r>
                      <a:r>
                        <a:rPr lang="ko-KR" altLang="en-US" sz="1200" spc="-150" baseline="0" dirty="0" smtClean="0"/>
                        <a:t>이양 관련 이해그룹별 </a:t>
                      </a:r>
                      <a:r>
                        <a:rPr lang="ko-KR" altLang="en-US" sz="1200" spc="-150" baseline="0" dirty="0" err="1" smtClean="0"/>
                        <a:t>리에종</a:t>
                      </a:r>
                      <a:r>
                        <a:rPr lang="ko-KR" altLang="en-US" sz="1200" spc="-150" baseline="0" dirty="0" smtClean="0"/>
                        <a:t> 역할</a:t>
                      </a:r>
                      <a:r>
                        <a:rPr lang="en-US" altLang="ko-KR" sz="1200" spc="-150" baseline="0" dirty="0" smtClean="0"/>
                        <a:t>(</a:t>
                      </a:r>
                      <a:r>
                        <a:rPr lang="ko-KR" altLang="en-US" sz="1200" spc="-150" baseline="0" dirty="0" err="1" smtClean="0"/>
                        <a:t>조정자</a:t>
                      </a:r>
                      <a:r>
                        <a:rPr lang="en-US" altLang="ko-KR" sz="1200" baseline="0" dirty="0" smtClean="0"/>
                        <a:t>)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200" baseline="0" dirty="0" smtClean="0"/>
                        <a:t>이해그룹별 이양계획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안</a:t>
                      </a:r>
                      <a:r>
                        <a:rPr lang="en-US" altLang="ko-KR" sz="1200" baseline="0" dirty="0" smtClean="0"/>
                        <a:t>) </a:t>
                      </a:r>
                      <a:r>
                        <a:rPr lang="ko-KR" altLang="en-US" sz="1200" baseline="0" dirty="0" smtClean="0"/>
                        <a:t>검토 및 조율</a:t>
                      </a:r>
                      <a:endParaRPr lang="en-US" altLang="ko-KR" sz="12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200" baseline="0" dirty="0" smtClean="0"/>
                        <a:t>조율된 최종 이양계획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안</a:t>
                      </a:r>
                      <a:r>
                        <a:rPr lang="en-US" altLang="ko-KR" sz="1200" baseline="0" dirty="0" smtClean="0"/>
                        <a:t>) </a:t>
                      </a:r>
                      <a:r>
                        <a:rPr lang="ko-KR" altLang="en-US" sz="1200" baseline="0" dirty="0" smtClean="0"/>
                        <a:t>제출</a:t>
                      </a:r>
                      <a:endParaRPr lang="en-US" altLang="ko-KR" sz="12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200" baseline="0" dirty="0" smtClean="0"/>
                        <a:t>정보공유 및 의견 수렴을 위한 소통채널 마련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479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활동기간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2014</a:t>
                      </a:r>
                      <a:r>
                        <a:rPr lang="ko-KR" altLang="en-US" sz="1200" dirty="0" smtClean="0"/>
                        <a:t>년 </a:t>
                      </a:r>
                      <a:r>
                        <a:rPr lang="en-US" altLang="ko-KR" sz="1200" dirty="0" smtClean="0"/>
                        <a:t>7</a:t>
                      </a:r>
                      <a:r>
                        <a:rPr lang="ko-KR" altLang="en-US" sz="1200" dirty="0" smtClean="0"/>
                        <a:t>월 </a:t>
                      </a:r>
                      <a:r>
                        <a:rPr lang="en-US" altLang="ko-KR" sz="1200" dirty="0" smtClean="0"/>
                        <a:t>~ 2015</a:t>
                      </a:r>
                      <a:r>
                        <a:rPr lang="ko-KR" altLang="en-US" sz="1200" dirty="0" smtClean="0"/>
                        <a:t>년 </a:t>
                      </a:r>
                      <a:r>
                        <a:rPr lang="en-US" altLang="ko-KR" sz="1200" dirty="0" smtClean="0"/>
                        <a:t>9</a:t>
                      </a:r>
                      <a:r>
                        <a:rPr lang="ko-KR" altLang="en-US" sz="1200" dirty="0" smtClean="0"/>
                        <a:t>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0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27463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9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월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8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일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,</a:t>
            </a:r>
          </a:p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ICG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의 </a:t>
            </a:r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IANA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기능별 </a:t>
            </a:r>
            <a:r>
              <a:rPr lang="en-US" altLang="ko-KR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RFP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발표</a:t>
            </a:r>
            <a:endParaRPr lang="en-US" altLang="ko-KR" sz="2800" b="1" dirty="0" smtClean="0">
              <a:solidFill>
                <a:schemeClr val="accent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3.</a:t>
            </a:r>
            <a:endParaRPr lang="ko-KR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43508" y="1373862"/>
            <a:ext cx="91090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개요</a:t>
            </a:r>
            <a:r>
              <a:rPr lang="en-US" altLang="ko-KR" sz="2000" b="1" dirty="0" smtClean="0"/>
              <a:t>) </a:t>
            </a:r>
            <a:r>
              <a:rPr lang="en-US" altLang="ko-KR" sz="2000" dirty="0" smtClean="0"/>
              <a:t>ICG</a:t>
            </a:r>
            <a:r>
              <a:rPr lang="ko-KR" altLang="en-US" sz="2000" dirty="0" smtClean="0"/>
              <a:t>는 </a:t>
            </a:r>
            <a:r>
              <a:rPr lang="en-US" altLang="ko-KR" sz="2000" dirty="0" smtClean="0"/>
              <a:t>‘IANA </a:t>
            </a:r>
            <a:r>
              <a:rPr lang="ko-KR" altLang="en-US" sz="2000" dirty="0" smtClean="0"/>
              <a:t>커뮤니티</a:t>
            </a:r>
            <a:r>
              <a:rPr lang="en-US" altLang="ko-KR" sz="2000" dirty="0" smtClean="0"/>
              <a:t>’*</a:t>
            </a:r>
            <a:r>
              <a:rPr lang="ko-KR" altLang="en-US" sz="2000" dirty="0" smtClean="0"/>
              <a:t>에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권한 이양 후 각자 제공하는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기능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</a:t>
            </a:r>
            <a:r>
              <a:rPr lang="ko-KR" altLang="en-US" sz="2000" dirty="0" smtClean="0"/>
              <a:t>관련 서비스</a:t>
            </a:r>
            <a:r>
              <a:rPr lang="en-US" altLang="ko-KR" sz="2000" dirty="0"/>
              <a:t>IANA </a:t>
            </a:r>
            <a:r>
              <a:rPr lang="ko-KR" altLang="en-US" sz="2000" dirty="0" smtClean="0"/>
              <a:t> 및 활동의 감독과 책임성 방안에 대한 제안서 작성 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</a:t>
            </a:r>
            <a:r>
              <a:rPr lang="ko-KR" altLang="en-US" sz="2000" dirty="0" smtClean="0"/>
              <a:t>및 </a:t>
            </a:r>
            <a:r>
              <a:rPr lang="en-US" altLang="ko-KR" sz="2000" dirty="0" smtClean="0"/>
              <a:t>’15.1.15</a:t>
            </a:r>
            <a:r>
              <a:rPr lang="ko-KR" altLang="en-US" sz="2000" dirty="0" smtClean="0"/>
              <a:t>까지 제출을 요청하는 </a:t>
            </a:r>
            <a:r>
              <a:rPr lang="en-US" altLang="ko-KR" sz="2000" dirty="0" smtClean="0"/>
              <a:t>RFP </a:t>
            </a:r>
            <a:r>
              <a:rPr lang="ko-KR" altLang="en-US" sz="2000" dirty="0" smtClean="0"/>
              <a:t>발표</a:t>
            </a:r>
            <a:endParaRPr lang="en-US" altLang="ko-KR" sz="2000" dirty="0" smtClean="0"/>
          </a:p>
          <a:p>
            <a:r>
              <a:rPr lang="en-US" altLang="ko-KR" sz="1300" dirty="0" smtClean="0"/>
              <a:t> *</a:t>
            </a:r>
            <a:r>
              <a:rPr lang="en-US" altLang="ko-KR" sz="1300" b="1" dirty="0" smtClean="0"/>
              <a:t> IANA </a:t>
            </a:r>
            <a:r>
              <a:rPr lang="ko-KR" altLang="en-US" sz="1300" b="1" dirty="0" smtClean="0"/>
              <a:t>커뮤니티 </a:t>
            </a:r>
            <a:r>
              <a:rPr lang="en-US" altLang="ko-KR" sz="1300" dirty="0" smtClean="0"/>
              <a:t>: IANA </a:t>
            </a:r>
            <a:r>
              <a:rPr lang="ko-KR" altLang="en-US" sz="1300" dirty="0"/>
              <a:t>기능 운영 또는 서비스와 </a:t>
            </a:r>
            <a:r>
              <a:rPr lang="ko-KR" altLang="en-US" sz="1300" b="1" dirty="0"/>
              <a:t>직접적 관련</a:t>
            </a:r>
            <a:r>
              <a:rPr lang="ko-KR" altLang="en-US" sz="1300" dirty="0"/>
              <a:t>이 있는 사업자 및 서비스 제공자 공동체로</a:t>
            </a:r>
            <a:r>
              <a:rPr lang="en-US" altLang="ko-KR" sz="1300" dirty="0"/>
              <a:t>, </a:t>
            </a:r>
            <a:r>
              <a:rPr lang="ko-KR" altLang="en-US" sz="1300" b="1" dirty="0"/>
              <a:t>⑴도메인 </a:t>
            </a:r>
            <a:r>
              <a:rPr lang="ko-KR" altLang="en-US" sz="1300" b="1" dirty="0" smtClean="0"/>
              <a:t>이름  </a:t>
            </a:r>
            <a:endParaRPr lang="en-US" altLang="ko-KR" sz="1300" b="1" dirty="0" smtClean="0"/>
          </a:p>
          <a:p>
            <a:r>
              <a:rPr lang="en-US" altLang="ko-KR" sz="1300" b="1" dirty="0"/>
              <a:t> </a:t>
            </a:r>
            <a:r>
              <a:rPr lang="en-US" altLang="ko-KR" sz="1300" b="1" dirty="0" smtClean="0"/>
              <a:t>                                 </a:t>
            </a:r>
            <a:r>
              <a:rPr lang="en-US" altLang="ko-KR" sz="1300" dirty="0" smtClean="0"/>
              <a:t>(</a:t>
            </a:r>
            <a:r>
              <a:rPr lang="en-US" altLang="ko-KR" sz="1300" dirty="0" err="1" smtClean="0"/>
              <a:t>gNSO,ccNSO</a:t>
            </a:r>
            <a:r>
              <a:rPr lang="en-US" altLang="ko-KR" sz="1300" dirty="0" smtClean="0"/>
              <a:t> </a:t>
            </a:r>
            <a:r>
              <a:rPr lang="ko-KR" altLang="en-US" sz="1300" dirty="0"/>
              <a:t>등</a:t>
            </a:r>
            <a:r>
              <a:rPr lang="en-US" altLang="ko-KR" sz="1300" dirty="0"/>
              <a:t>),  </a:t>
            </a:r>
            <a:r>
              <a:rPr lang="ko-KR" altLang="en-US" sz="1300" b="1" dirty="0" smtClean="0"/>
              <a:t>⑵</a:t>
            </a:r>
            <a:r>
              <a:rPr lang="ko-KR" altLang="en-US" sz="1300" b="1" dirty="0"/>
              <a:t>번호 자원</a:t>
            </a:r>
            <a:r>
              <a:rPr lang="en-US" altLang="ko-KR" sz="1300" dirty="0"/>
              <a:t>(APNIC, </a:t>
            </a:r>
            <a:r>
              <a:rPr lang="en-US" altLang="ko-KR" sz="1300" dirty="0" err="1"/>
              <a:t>AfriNIC</a:t>
            </a:r>
            <a:r>
              <a:rPr lang="en-US" altLang="ko-KR" sz="1300" dirty="0"/>
              <a:t>, ARIN, RIPE-NCC, LACNIC </a:t>
            </a:r>
            <a:r>
              <a:rPr lang="ko-KR" altLang="en-US" sz="1300" dirty="0"/>
              <a:t>등 대륙별 인터넷주소자원 </a:t>
            </a:r>
            <a:r>
              <a:rPr lang="ko-KR" altLang="en-US" sz="1300" dirty="0" smtClean="0"/>
              <a:t>관리기관</a:t>
            </a:r>
            <a:endParaRPr lang="en-US" altLang="ko-KR" sz="1300" dirty="0" smtClean="0"/>
          </a:p>
          <a:p>
            <a:r>
              <a:rPr lang="en-US" altLang="ko-KR" sz="1300" dirty="0"/>
              <a:t> </a:t>
            </a:r>
            <a:r>
              <a:rPr lang="en-US" altLang="ko-KR" sz="1300" dirty="0" smtClean="0"/>
              <a:t>                                 (</a:t>
            </a:r>
            <a:r>
              <a:rPr lang="en-US" altLang="ko-KR" sz="1300" dirty="0"/>
              <a:t>RIRs)), </a:t>
            </a:r>
            <a:r>
              <a:rPr lang="ko-KR" altLang="en-US" sz="1300" b="1" dirty="0" smtClean="0"/>
              <a:t>⑶</a:t>
            </a:r>
            <a:r>
              <a:rPr lang="ko-KR" altLang="en-US" sz="1300" b="1" dirty="0"/>
              <a:t>프로토콜 </a:t>
            </a:r>
            <a:r>
              <a:rPr lang="ko-KR" altLang="en-US" sz="1300" b="1" dirty="0" err="1"/>
              <a:t>파라미터</a:t>
            </a:r>
            <a:r>
              <a:rPr lang="en-US" altLang="ko-KR" sz="1300" dirty="0"/>
              <a:t>(IETF) </a:t>
            </a:r>
            <a:r>
              <a:rPr lang="ko-KR" altLang="en-US" sz="1300" dirty="0"/>
              <a:t>등 크게 </a:t>
            </a:r>
            <a:r>
              <a:rPr lang="en-US" altLang="ko-KR" sz="1300" dirty="0"/>
              <a:t>3</a:t>
            </a:r>
            <a:r>
              <a:rPr lang="ko-KR" altLang="en-US" sz="1300" dirty="0"/>
              <a:t>개로 </a:t>
            </a:r>
            <a:r>
              <a:rPr lang="ko-KR" altLang="en-US" sz="1300" dirty="0" smtClean="0"/>
              <a:t>분류</a:t>
            </a:r>
            <a:endParaRPr lang="en-US" altLang="ko-KR" sz="1300" dirty="0" smtClean="0"/>
          </a:p>
          <a:p>
            <a:endParaRPr lang="en-US" altLang="ko-KR" sz="1200" dirty="0"/>
          </a:p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주요내용</a:t>
            </a:r>
            <a:r>
              <a:rPr lang="en-US" altLang="ko-KR" sz="2000" b="1" dirty="0" smtClean="0"/>
              <a:t>)  </a:t>
            </a:r>
            <a:r>
              <a:rPr lang="ko-KR" altLang="en-US" sz="2000" dirty="0" smtClean="0"/>
              <a:t>해당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기능의 정책적 요소 및 책임성 방안에 대한 현황과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권한 이양 후 수정하고자 하는 사항 및 배경이유 등</a:t>
            </a:r>
            <a:endParaRPr lang="en-US" altLang="ko-KR" sz="2000" dirty="0" smtClean="0"/>
          </a:p>
          <a:p>
            <a:endParaRPr lang="en-US" altLang="ko-KR" sz="2000" dirty="0"/>
          </a:p>
          <a:p>
            <a:pPr marL="342900" indent="-342900"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>
                <a:solidFill>
                  <a:schemeClr val="accent2"/>
                </a:solidFill>
              </a:rPr>
              <a:t>제안서 필수항목</a:t>
            </a:r>
            <a:r>
              <a:rPr lang="en-US" altLang="ko-KR" sz="2000" b="1" dirty="0" smtClean="0"/>
              <a:t>)</a:t>
            </a:r>
          </a:p>
          <a:p>
            <a:endParaRPr lang="en-US" altLang="ko-KR" sz="2000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65759"/>
              </p:ext>
            </p:extLst>
          </p:nvPr>
        </p:nvGraphicFramePr>
        <p:xfrm>
          <a:off x="395028" y="4653136"/>
          <a:ext cx="874897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8972"/>
              </a:tblGrid>
              <a:tr h="201168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ea"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(0)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제안서 유형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기능 분류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(1)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해당 공동체 관련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기능 설명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(2) 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관련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現진행절차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권한 이양 前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) :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정책 정보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감독 및 책임성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(3)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향후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관련 진행절차 제안내용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(IANA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권한 이양 後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(4)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제안 변경내용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항목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3)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의 영향력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(5) NTIA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요구조건 충족 여부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(6)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해당 공동체 논의 과정</a:t>
                      </a:r>
                      <a:endParaRPr lang="ko-KR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0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1626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나눔바른고딕" pitchFamily="50" charset="-127"/>
                <a:ea typeface="나눔바른고딕" pitchFamily="50" charset="-127"/>
              </a:rPr>
              <a:t>     IANA </a:t>
            </a:r>
            <a:r>
              <a:rPr lang="ko-KR" altLang="en-US" sz="2800" dirty="0" smtClean="0">
                <a:latin typeface="나눔바른고딕" pitchFamily="50" charset="-127"/>
                <a:ea typeface="나눔바른고딕" pitchFamily="50" charset="-127"/>
              </a:rPr>
              <a:t>이양에 대한 </a:t>
            </a:r>
            <a:r>
              <a:rPr lang="ko-KR" altLang="en-US" sz="2800" b="1" dirty="0" smtClean="0">
                <a:solidFill>
                  <a:schemeClr val="accent2"/>
                </a:solidFill>
                <a:latin typeface="나눔바른고딕" pitchFamily="50" charset="-127"/>
                <a:ea typeface="나눔바른고딕" pitchFamily="50" charset="-127"/>
              </a:rPr>
              <a:t>국내 전문가 의견</a:t>
            </a:r>
            <a:endParaRPr lang="ko-KR" altLang="en-US" sz="2800" b="1" dirty="0">
              <a:solidFill>
                <a:schemeClr val="accent2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08" y="200975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 smtClean="0"/>
              <a:t>4.</a:t>
            </a:r>
            <a:endParaRPr lang="ko-KR" alt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3508" y="1214381"/>
            <a:ext cx="91090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Calibri" panose="020F0502020204030204" pitchFamily="34" charset="0"/>
              <a:buChar char="□"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개요</a:t>
            </a:r>
            <a:r>
              <a:rPr lang="en-US" altLang="ko-KR" sz="2000" b="1" dirty="0" smtClean="0"/>
              <a:t>) </a:t>
            </a:r>
            <a:r>
              <a:rPr lang="en-US" altLang="ko-KR" sz="2000" dirty="0" smtClean="0"/>
              <a:t>IANA </a:t>
            </a:r>
            <a:r>
              <a:rPr lang="ko-KR" altLang="en-US" sz="2000" dirty="0" smtClean="0"/>
              <a:t>관리권 이양에 대한 국내 대응방안 마련을 위해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민간 전문가 대상</a:t>
            </a:r>
            <a:endParaRPr lang="en-US" altLang="ko-KR" sz="2000" dirty="0" smtClean="0"/>
          </a:p>
          <a:p>
            <a:pPr>
              <a:lnSpc>
                <a:spcPts val="3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</a:t>
            </a:r>
            <a:r>
              <a:rPr lang="ko-KR" altLang="en-US" sz="2000" dirty="0" smtClean="0"/>
              <a:t>           사전 온라인 의견수렴 진행</a:t>
            </a:r>
            <a:r>
              <a:rPr lang="en-US" altLang="ko-KR" sz="2000" dirty="0" smtClean="0"/>
              <a:t>(’14.10.27~11.3)</a:t>
            </a:r>
          </a:p>
          <a:p>
            <a:pPr>
              <a:lnSpc>
                <a:spcPts val="3000"/>
              </a:lnSpc>
            </a:pPr>
            <a:endParaRPr lang="en-US" altLang="ko-KR" sz="20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07070"/>
              </p:ext>
            </p:extLst>
          </p:nvPr>
        </p:nvGraphicFramePr>
        <p:xfrm>
          <a:off x="143508" y="2052894"/>
          <a:ext cx="8892988" cy="46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7488832"/>
              </a:tblGrid>
              <a:tr h="3310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IANA </a:t>
                      </a:r>
                      <a:r>
                        <a:rPr lang="ko-KR" altLang="en-US" sz="1800" dirty="0" smtClean="0"/>
                        <a:t>기능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의견 주요내용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4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프로토콜 </a:t>
                      </a:r>
                      <a:endParaRPr lang="en-US" altLang="ko-KR" sz="1500" b="1" dirty="0" smtClean="0"/>
                    </a:p>
                    <a:p>
                      <a:pPr algn="ctr" latinLnBrk="1"/>
                      <a:r>
                        <a:rPr lang="ko-KR" altLang="en-US" sz="1500" b="1" dirty="0" err="1" smtClean="0"/>
                        <a:t>파라미터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spc="0" dirty="0" smtClean="0"/>
                        <a:t>現 체제 유지하되</a:t>
                      </a:r>
                      <a:r>
                        <a:rPr lang="en-US" altLang="ko-KR" sz="1500" spc="0" dirty="0" smtClean="0"/>
                        <a:t>, </a:t>
                      </a:r>
                      <a:r>
                        <a:rPr lang="ko-KR" altLang="en-US" sz="1500" spc="0" dirty="0" smtClean="0"/>
                        <a:t>다만 </a:t>
                      </a:r>
                      <a:r>
                        <a:rPr lang="en-US" altLang="ko-KR" sz="1500" spc="0" dirty="0" smtClean="0"/>
                        <a:t>IAB </a:t>
                      </a:r>
                      <a:r>
                        <a:rPr lang="ko-KR" altLang="en-US" sz="1500" spc="0" dirty="0" smtClean="0"/>
                        <a:t>멤버 선발에 있어 보다 투명한 절차 확립 필요</a:t>
                      </a:r>
                      <a:endParaRPr lang="en-US" altLang="ko-KR" sz="1500" spc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지역별 협의체 구성 필요</a:t>
                      </a:r>
                      <a:endParaRPr lang="en-US" altLang="ko-KR" sz="150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</a:rPr>
                        <a:t>現 체제가 유지될 것으로 예상</a:t>
                      </a:r>
                      <a:endParaRPr lang="en-US" altLang="ko-KR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65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/>
                        <a:t>IP </a:t>
                      </a:r>
                      <a:r>
                        <a:rPr lang="ko-KR" altLang="en-US" sz="1500" b="1" dirty="0" smtClean="0"/>
                        <a:t>주소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aseline="0" dirty="0" smtClean="0"/>
                        <a:t>지역별 협의체 구성 필요</a:t>
                      </a:r>
                      <a:endParaRPr lang="en-US" altLang="ko-KR" sz="15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aseline="0" dirty="0" smtClean="0">
                          <a:solidFill>
                            <a:schemeClr val="tx1"/>
                          </a:solidFill>
                        </a:rPr>
                        <a:t>現 체제가 유지될 것으로 예상</a:t>
                      </a:r>
                      <a:endParaRPr lang="ko-KR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51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도메인 이름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500" dirty="0" err="1" smtClean="0"/>
                        <a:t>ccNSO</a:t>
                      </a:r>
                      <a:r>
                        <a:rPr lang="ko-KR" altLang="en-US" sz="1500" dirty="0" smtClean="0"/>
                        <a:t>는 </a:t>
                      </a:r>
                      <a:r>
                        <a:rPr lang="en-US" altLang="ko-KR" sz="1500" dirty="0" smtClean="0"/>
                        <a:t>ICANN</a:t>
                      </a:r>
                      <a:r>
                        <a:rPr lang="ko-KR" altLang="en-US" sz="1500" dirty="0" smtClean="0"/>
                        <a:t>과 일정부분 독립적 관계를 유지하는 것이 좋음</a:t>
                      </a:r>
                      <a:endParaRPr lang="en-US" altLang="ko-KR" sz="150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500" kern="800" spc="0" baseline="0" dirty="0" smtClean="0"/>
                        <a:t>ICANN</a:t>
                      </a:r>
                      <a:r>
                        <a:rPr lang="ko-KR" altLang="en-US" sz="1500" kern="800" spc="0" baseline="0" dirty="0" smtClean="0"/>
                        <a:t>이 모든 권한을 </a:t>
                      </a:r>
                      <a:r>
                        <a:rPr lang="ko-KR" altLang="en-US" sz="1500" kern="800" spc="0" baseline="0" dirty="0" err="1" smtClean="0"/>
                        <a:t>할당받는</a:t>
                      </a:r>
                      <a:r>
                        <a:rPr lang="ko-KR" altLang="en-US" sz="1500" kern="800" spc="0" baseline="0" dirty="0" smtClean="0"/>
                        <a:t> 구조가 아닌 지역 대표가 참여하는 협의체 구성 필요</a:t>
                      </a:r>
                      <a:endParaRPr lang="en-US" altLang="ko-KR" sz="1500" kern="800" spc="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도메인이름 관련 </a:t>
                      </a:r>
                      <a:r>
                        <a:rPr lang="ko-KR" altLang="en-US" sz="1500" dirty="0" err="1" smtClean="0"/>
                        <a:t>거버넌스</a:t>
                      </a:r>
                      <a:r>
                        <a:rPr lang="ko-KR" altLang="en-US" sz="1500" dirty="0" smtClean="0"/>
                        <a:t> 체제는 </a:t>
                      </a:r>
                      <a:r>
                        <a:rPr lang="en-US" altLang="ko-KR" sz="1500" dirty="0" smtClean="0"/>
                        <a:t>ICANN </a:t>
                      </a:r>
                      <a:r>
                        <a:rPr lang="ko-KR" altLang="en-US" sz="1500" dirty="0" smtClean="0"/>
                        <a:t>및 </a:t>
                      </a:r>
                      <a:r>
                        <a:rPr lang="en-US" altLang="ko-KR" sz="1500" dirty="0" smtClean="0"/>
                        <a:t>I*</a:t>
                      </a:r>
                      <a:r>
                        <a:rPr lang="ko-KR" altLang="en-US" sz="1500" dirty="0" smtClean="0"/>
                        <a:t>조직들의 협의체</a:t>
                      </a:r>
                      <a:r>
                        <a:rPr lang="en-US" altLang="ko-KR" sz="1500" dirty="0" smtClean="0"/>
                        <a:t>+</a:t>
                      </a:r>
                      <a:r>
                        <a:rPr lang="ko-KR" altLang="en-US" sz="1500" dirty="0" smtClean="0"/>
                        <a:t>유럽을 대표하는</a:t>
                      </a:r>
                      <a:endParaRPr lang="en-US" altLang="ko-KR" sz="1500" dirty="0" smtClean="0"/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500" dirty="0" smtClean="0"/>
                        <a:t>      </a:t>
                      </a:r>
                      <a:r>
                        <a:rPr lang="ko-KR" altLang="en-US" sz="1500" dirty="0" smtClean="0"/>
                        <a:t> 어떤 조직 간의 협의체가 될 가능성이 있음</a:t>
                      </a:r>
                      <a:endParaRPr lang="en-US" altLang="ko-KR" sz="150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dirty="0" smtClean="0"/>
                        <a:t>우리나라는 여기에 아시아 지역의 의견도 추가될 수 있도록 노력해야 하며</a:t>
                      </a:r>
                      <a:r>
                        <a:rPr lang="en-US" altLang="ko-KR" sz="1500" dirty="0" smtClean="0"/>
                        <a:t>, </a:t>
                      </a:r>
                      <a:r>
                        <a:rPr lang="ko-KR" altLang="en-US" sz="1500" dirty="0" smtClean="0"/>
                        <a:t>기본적으로 </a:t>
                      </a:r>
                      <a:r>
                        <a:rPr lang="en-US" altLang="ko-KR" sz="1500" dirty="0" smtClean="0"/>
                        <a:t>ICANN</a:t>
                      </a:r>
                      <a:r>
                        <a:rPr lang="ko-KR" altLang="en-US" sz="1500" dirty="0" smtClean="0"/>
                        <a:t>의 다양한 이양 노력에 적극 참여해야 함</a:t>
                      </a:r>
                      <a:endParaRPr lang="en-US" altLang="ko-KR" sz="150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500" dirty="0" smtClean="0"/>
                        <a:t>ICANN</a:t>
                      </a:r>
                      <a:r>
                        <a:rPr lang="ko-KR" altLang="en-US" sz="1500" dirty="0" smtClean="0"/>
                        <a:t>의 책임성을 보장하면서도 도메인의 글로벌 합의를 유지할 수 있도록 하는 방안이 있어야 함</a:t>
                      </a:r>
                      <a:endParaRPr lang="en-US" altLang="ko-KR" sz="150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</a:rPr>
                        <a:t>도메인 이름 커뮤니티 內 합의가 어려울 것으로 전망되고</a:t>
                      </a:r>
                      <a:r>
                        <a:rPr lang="en-US" altLang="ko-KR" sz="15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500" dirty="0" smtClean="0">
                          <a:solidFill>
                            <a:schemeClr val="tx1"/>
                          </a:solidFill>
                        </a:rPr>
                        <a:t>한국의 제안은 다른 국가들 및 다른 커뮤니티의 의견을 수렴한 뒤 결정해도 될 것으로 보임</a:t>
                      </a:r>
                      <a:endParaRPr lang="en-US" altLang="ko-KR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/>
                        <a:t>기타</a:t>
                      </a:r>
                      <a:endParaRPr lang="ko-KR" alt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500" dirty="0" smtClean="0"/>
                        <a:t>IANA </a:t>
                      </a:r>
                      <a:r>
                        <a:rPr lang="ko-KR" altLang="en-US" sz="1500" dirty="0" smtClean="0"/>
                        <a:t>이양 관련 자료집이 필요하며</a:t>
                      </a:r>
                      <a:r>
                        <a:rPr lang="en-US" altLang="ko-KR" sz="1500" dirty="0" smtClean="0"/>
                        <a:t>,</a:t>
                      </a:r>
                      <a:r>
                        <a:rPr lang="en-US" altLang="ko-KR" sz="1500" baseline="0" dirty="0" smtClean="0"/>
                        <a:t> </a:t>
                      </a:r>
                      <a:r>
                        <a:rPr lang="ko-KR" altLang="en-US" sz="1500" baseline="0" dirty="0" smtClean="0"/>
                        <a:t>전문가 </a:t>
                      </a:r>
                      <a:r>
                        <a:rPr lang="en-US" altLang="ko-KR" sz="1500" baseline="0" dirty="0" smtClean="0"/>
                        <a:t>WG</a:t>
                      </a:r>
                      <a:r>
                        <a:rPr lang="ko-KR" altLang="en-US" sz="1500" baseline="0" dirty="0" smtClean="0"/>
                        <a:t> 구성을 위해 커뮤니티에 공지할 것</a:t>
                      </a:r>
                      <a:endParaRPr lang="en-US" altLang="ko-KR" sz="1500" baseline="0" dirty="0" smtClean="0"/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ko-KR" altLang="en-US" sz="1500" baseline="0" dirty="0" err="1" smtClean="0"/>
                        <a:t>워킹그룹에</a:t>
                      </a:r>
                      <a:r>
                        <a:rPr lang="ko-KR" altLang="en-US" sz="1500" baseline="0" dirty="0" smtClean="0"/>
                        <a:t> 참여 의사 있음</a:t>
                      </a:r>
                      <a:endParaRPr lang="en-US" altLang="ko-KR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BE6EC-532B-4CA8-843D-DF2B36D720F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2856</TotalTime>
  <Words>3994</Words>
  <Application>Microsoft Office PowerPoint</Application>
  <PresentationFormat>화면 슬라이드 쇼(4:3)</PresentationFormat>
  <Paragraphs>659</Paragraphs>
  <Slides>35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4" baseType="lpstr">
      <vt:lpstr>나눔바른고딕</vt:lpstr>
      <vt:lpstr>Arial</vt:lpstr>
      <vt:lpstr>Calibri Light</vt:lpstr>
      <vt:lpstr>맑은 고딕</vt:lpstr>
      <vt:lpstr>Noto Sans Korean Medium</vt:lpstr>
      <vt:lpstr>Calibri</vt:lpstr>
      <vt:lpstr>Wingdings</vt:lpstr>
      <vt:lpstr>맑은고딕</vt:lpstr>
      <vt:lpstr>추억</vt:lpstr>
      <vt:lpstr>PowerPoint 프레젠테이션</vt:lpstr>
      <vt:lpstr>목 차</vt:lpstr>
      <vt:lpstr>IANA 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김보영</cp:lastModifiedBy>
  <cp:revision>197</cp:revision>
  <cp:lastPrinted>2014-11-12T09:16:44Z</cp:lastPrinted>
  <dcterms:created xsi:type="dcterms:W3CDTF">2014-04-03T07:49:51Z</dcterms:created>
  <dcterms:modified xsi:type="dcterms:W3CDTF">2014-11-13T04:26:34Z</dcterms:modified>
</cp:coreProperties>
</file>